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Lst>
  <p:notesMasterIdLst>
    <p:notesMasterId r:id="rId39"/>
  </p:notesMasterIdLst>
  <p:sldIdLst>
    <p:sldId id="256" r:id="rId3"/>
    <p:sldId id="257" r:id="rId4"/>
    <p:sldId id="260" r:id="rId5"/>
    <p:sldId id="261" r:id="rId6"/>
    <p:sldId id="258" r:id="rId7"/>
    <p:sldId id="262" r:id="rId8"/>
    <p:sldId id="263" r:id="rId9"/>
    <p:sldId id="264" r:id="rId10"/>
    <p:sldId id="265" r:id="rId11"/>
    <p:sldId id="266" r:id="rId12"/>
    <p:sldId id="267" r:id="rId13"/>
    <p:sldId id="269" r:id="rId14"/>
    <p:sldId id="270" r:id="rId15"/>
    <p:sldId id="271" r:id="rId16"/>
    <p:sldId id="273" r:id="rId17"/>
    <p:sldId id="268" r:id="rId18"/>
    <p:sldId id="275" r:id="rId19"/>
    <p:sldId id="276" r:id="rId20"/>
    <p:sldId id="305" r:id="rId21"/>
    <p:sldId id="278" r:id="rId22"/>
    <p:sldId id="279" r:id="rId23"/>
    <p:sldId id="281" r:id="rId24"/>
    <p:sldId id="304" r:id="rId25"/>
    <p:sldId id="306" r:id="rId26"/>
    <p:sldId id="284" r:id="rId27"/>
    <p:sldId id="307" r:id="rId28"/>
    <p:sldId id="309" r:id="rId29"/>
    <p:sldId id="308" r:id="rId30"/>
    <p:sldId id="291" r:id="rId31"/>
    <p:sldId id="293" r:id="rId32"/>
    <p:sldId id="310" r:id="rId33"/>
    <p:sldId id="295" r:id="rId34"/>
    <p:sldId id="311" r:id="rId35"/>
    <p:sldId id="298" r:id="rId36"/>
    <p:sldId id="299" r:id="rId37"/>
    <p:sldId id="312"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3"/>
    <p:restoredTop sz="68109"/>
  </p:normalViewPr>
  <p:slideViewPr>
    <p:cSldViewPr snapToGrid="0">
      <p:cViewPr varScale="1">
        <p:scale>
          <a:sx n="116" d="100"/>
          <a:sy n="116" d="100"/>
        </p:scale>
        <p:origin x="2344" y="176"/>
      </p:cViewPr>
      <p:guideLst>
        <p:guide orient="horz" pos="1620"/>
        <p:guide pos="2880"/>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adbdb84fd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adbdb84fd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(Denise/Steph)</a:t>
            </a:r>
            <a:endParaRPr/>
          </a:p>
          <a:p>
            <a:pPr marL="0" lvl="0" indent="0" algn="l" rtl="0">
              <a:spcBef>
                <a:spcPts val="0"/>
              </a:spcBef>
              <a:spcAft>
                <a:spcPts val="0"/>
              </a:spcAft>
              <a:buNone/>
            </a:pPr>
            <a:r>
              <a:rPr lang="en"/>
              <a:t>This is designed to give the staff a rationale for implementing MTSS, a brief understanding of where their district is in the process, giving them some information on what MTSS is, and begin the process of building a common language around MTSS.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adbdb84fd_0_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7adbdb84fd_0_28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 the KS MTSS team works with districts, they sometimes hear this myth as districts build protocols and assessment plans. They often build one set of plans for gen. Ed. and assume that special education is not part of that and they will be continuing on with their own thing. This is an issue with the way schools traditionally operate in silos. (click) Since MTSS is a systems change, the plans and structures are designed to meet the needs of </a:t>
            </a:r>
            <a:r>
              <a:rPr lang="en" b="1" u="sng" dirty="0"/>
              <a:t>all</a:t>
            </a:r>
            <a:r>
              <a:rPr lang="en" dirty="0"/>
              <a:t> students, including students with disabilities. You will see that, as a reminder, </a:t>
            </a:r>
            <a:r>
              <a:rPr lang="en" b="1" u="sng" dirty="0"/>
              <a:t>all</a:t>
            </a:r>
            <a:r>
              <a:rPr lang="en" dirty="0"/>
              <a:t> students should receive Tier 1 curriculum and instruction so that all students can access the general curriculum. </a:t>
            </a:r>
            <a:endParaRPr dirty="0"/>
          </a:p>
        </p:txBody>
      </p:sp>
      <p:sp>
        <p:nvSpPr>
          <p:cNvPr id="210" name="Google Shape;210;g7adbdb84fd_0_2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adbdb84fd_0_2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7adbdb84fd_0_29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MTSS is </a:t>
            </a:r>
            <a:r>
              <a:rPr lang="en" b="1" u="sng" dirty="0"/>
              <a:t>not</a:t>
            </a:r>
            <a:r>
              <a:rPr lang="en" dirty="0"/>
              <a:t> a program, it is </a:t>
            </a:r>
            <a:r>
              <a:rPr lang="en" b="1" u="sng" dirty="0"/>
              <a:t>not</a:t>
            </a:r>
            <a:r>
              <a:rPr lang="en" dirty="0"/>
              <a:t> a curriculum. Those things do not alter the structure of the school. (click) MTSS is a framework for academic and behavior instruction. It is a framework that will help the district accomplish your KESA (district accreditation) and Strategic Plan goals and the requirements set out by the Dyslexia Task force.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It is a new way of doing business to meet the needs of all of our students. Remember, the implementation of creating the Kansas MTSS is neither a quick fix nor the adoption of new rhetoric. It is a thoughtful and intentional redesign of educational practices and support provided by general education and other district programs such as Title I, ESOL, and special education to ensure the needs of </a:t>
            </a:r>
            <a:r>
              <a:rPr lang="en" b="1" u="sng" dirty="0"/>
              <a:t>all</a:t>
            </a:r>
            <a:r>
              <a:rPr lang="en" dirty="0"/>
              <a:t> students are being met in the most effective and efficient way possible.</a:t>
            </a:r>
            <a:endParaRPr dirty="0"/>
          </a:p>
        </p:txBody>
      </p:sp>
      <p:sp>
        <p:nvSpPr>
          <p:cNvPr id="218" name="Google Shape;218;g7adbdb84fd_0_2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adbdb84fd_0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7adbdb84fd_0_30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Another myth is that MTSS will get rid of the Sped referral process. That is a myth. Kansas MTSS should, however, get rid of inappropriate special education referrals because we will have a system by which we will have supports and interventions in place and pre-determined for students who have skill gaps. Special Education is often the only place students can get additional support in schools so many times, students are inappropriately referred in order for them to get additional instruction.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However, the</a:t>
            </a:r>
            <a:r>
              <a:rPr lang="en" sz="1100" dirty="0">
                <a:latin typeface="Arial"/>
                <a:ea typeface="Arial"/>
                <a:cs typeface="Arial"/>
                <a:sym typeface="Arial"/>
              </a:rPr>
              <a:t> Kansas MTSS process should not delay a student from receiving a special education evaluation, and parents must be informed of the nature of student performance data being collected, the general education services being provided, strategies for increasing the student’s rate of learning, and their right to request an evaluation.</a:t>
            </a:r>
            <a:r>
              <a:rPr lang="en" dirty="0"/>
              <a:t> You will, however, have a system of collaborative teams looking at data regularly and determining what is working and not working and adjusting instruction accordingly. That data can be used if you suspect a student needs a referral for special education. </a:t>
            </a:r>
            <a:endParaRPr sz="1100" dirty="0">
              <a:latin typeface="Arial"/>
              <a:ea typeface="Arial"/>
              <a:cs typeface="Arial"/>
              <a:sym typeface="Arial"/>
            </a:endParaRPr>
          </a:p>
          <a:p>
            <a:pPr marL="0" lvl="0" indent="0" algn="l" rtl="0">
              <a:spcBef>
                <a:spcPts val="0"/>
              </a:spcBef>
              <a:spcAft>
                <a:spcPts val="0"/>
              </a:spcAft>
              <a:buNone/>
            </a:pPr>
            <a:endParaRPr dirty="0"/>
          </a:p>
        </p:txBody>
      </p:sp>
      <p:sp>
        <p:nvSpPr>
          <p:cNvPr id="238" name="Google Shape;238;g7adbdb84fd_0_3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adbdb84fd_0_3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adbdb84fd_0_3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dirty="0">
                <a:latin typeface="Arial"/>
                <a:ea typeface="Arial"/>
                <a:cs typeface="Arial"/>
                <a:sym typeface="Arial"/>
              </a:rPr>
              <a:t>This is another myth…</a:t>
            </a:r>
            <a:r>
              <a:rPr lang="en" sz="1100" b="1" u="sng" dirty="0">
                <a:latin typeface="Arial"/>
                <a:ea typeface="Arial"/>
                <a:cs typeface="Arial"/>
                <a:sym typeface="Arial"/>
              </a:rPr>
              <a:t>not</a:t>
            </a:r>
            <a:r>
              <a:rPr lang="en" sz="1100" dirty="0">
                <a:latin typeface="Arial"/>
                <a:ea typeface="Arial"/>
                <a:cs typeface="Arial"/>
                <a:sym typeface="Arial"/>
              </a:rPr>
              <a:t> all Sped students are in Tier 3. You may have students who need Spec. Education services in Tiers 1, 2, or 3. Tier 3 is the most intense level of intervention provided to students in general education. A student who does not respond to these intense interventions MAY qualify for special education services when it has been demonstrated that either the intensity or type of intervention required to improve student performance either exceeds the resources in general education or are not available in general education settings. </a:t>
            </a:r>
            <a:endParaRPr sz="1100" dirty="0">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None/>
            </a:pPr>
            <a:r>
              <a:rPr lang="en" sz="1100" dirty="0">
                <a:latin typeface="Arial"/>
                <a:ea typeface="Arial"/>
                <a:cs typeface="Arial"/>
                <a:sym typeface="Arial"/>
              </a:rPr>
              <a:t>Tier 3 is INTENSIVE INSTRUCTION</a:t>
            </a:r>
            <a:r>
              <a:rPr lang="en" dirty="0"/>
              <a:t> and</a:t>
            </a:r>
            <a:r>
              <a:rPr lang="en" sz="1100" dirty="0">
                <a:latin typeface="Arial"/>
                <a:ea typeface="Arial"/>
                <a:cs typeface="Arial"/>
                <a:sym typeface="Arial"/>
              </a:rPr>
              <a:t> is not defined exclusively as special education</a:t>
            </a:r>
            <a:r>
              <a:rPr lang="en" dirty="0"/>
              <a:t>. Basically, all students go into the system and they are given support based on what their data says they need, not their label of Spec. Education, Title students, General Education, etc. </a:t>
            </a:r>
            <a:endParaRPr sz="1100" dirty="0">
              <a:latin typeface="Arial"/>
              <a:ea typeface="Arial"/>
              <a:cs typeface="Arial"/>
              <a:sym typeface="Arial"/>
            </a:endParaRPr>
          </a:p>
          <a:p>
            <a:pPr marL="0" lvl="0" indent="0" algn="l" rtl="0">
              <a:spcBef>
                <a:spcPts val="0"/>
              </a:spcBef>
              <a:spcAft>
                <a:spcPts val="0"/>
              </a:spcAft>
              <a:buNone/>
            </a:pPr>
            <a:endParaRPr dirty="0"/>
          </a:p>
        </p:txBody>
      </p:sp>
      <p:sp>
        <p:nvSpPr>
          <p:cNvPr id="246" name="Google Shape;246;g7adbdb84fd_0_3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7adbdb84fd_0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7adbdb84fd_0_3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dirty="0">
                <a:latin typeface="Arial"/>
                <a:ea typeface="Arial"/>
                <a:cs typeface="Arial"/>
                <a:sym typeface="Arial"/>
              </a:rPr>
              <a:t>We have heard terminology such as “put him on the MTSS schedule” or “</a:t>
            </a:r>
            <a:r>
              <a:rPr lang="en" sz="1100" dirty="0" err="1">
                <a:latin typeface="Arial"/>
                <a:ea typeface="Arial"/>
                <a:cs typeface="Arial"/>
                <a:sym typeface="Arial"/>
              </a:rPr>
              <a:t>MTSS’ing</a:t>
            </a:r>
            <a:r>
              <a:rPr lang="en" sz="1100" dirty="0">
                <a:latin typeface="Arial"/>
                <a:ea typeface="Arial"/>
                <a:cs typeface="Arial"/>
                <a:sym typeface="Arial"/>
              </a:rPr>
              <a:t> a kid”. KS MTSS is for ALL students. That impl</a:t>
            </a:r>
            <a:r>
              <a:rPr lang="en" dirty="0"/>
              <a:t>ies that MTSS is only for students who are struggling. (click) In reality, MTSS is, as you may remember, a systemic approach for providing a continuum of supports for all students from those who struggle to more advanced learners. </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dirty="0"/>
          </a:p>
        </p:txBody>
      </p:sp>
      <p:sp>
        <p:nvSpPr>
          <p:cNvPr id="254" name="Google Shape;254;g7adbdb84fd_0_3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adbdb84fd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7adbdb84fd_0_3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 sz="1200" dirty="0">
                <a:solidFill>
                  <a:schemeClr val="dk1"/>
                </a:solidFill>
                <a:latin typeface="Calibri"/>
                <a:ea typeface="Calibri"/>
                <a:cs typeface="Calibri"/>
                <a:sym typeface="Calibri"/>
              </a:rPr>
              <a:t>So what IS Kansas MTSS? Here is the KS MTSS definition. Take a moment to read it to yourself. Then turn to the person next to you and talk about which phrases stand out to you and why. (pause)</a:t>
            </a:r>
            <a:endParaRPr sz="1200" b="0" i="0" u="none" strike="noStrike" cap="none" dirty="0">
              <a:solidFill>
                <a:schemeClr val="dk1"/>
              </a:solidFill>
              <a:latin typeface="Calibri"/>
              <a:ea typeface="Calibri"/>
              <a:cs typeface="Calibri"/>
              <a:sym typeface="Calibri"/>
            </a:endParaRPr>
          </a:p>
        </p:txBody>
      </p:sp>
      <p:sp>
        <p:nvSpPr>
          <p:cNvPr id="268" name="Google Shape;268;g7adbdb84fd_0_3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510bb04fa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e510bb04fa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So, as we dispel the common myths of MTSS across the system and implement a </a:t>
            </a:r>
            <a:r>
              <a:rPr lang="en-US" b="1" u="sng"/>
              <a:t>true</a:t>
            </a:r>
            <a:r>
              <a:rPr lang="en-US"/>
              <a:t> MTSS </a:t>
            </a:r>
            <a:r>
              <a:rPr lang="en-US" dirty="0"/>
              <a:t>framework, the district has collaborated with the KS MTSS team to establish the following instructional focus for the 21-22 school year. </a:t>
            </a:r>
          </a:p>
          <a:p>
            <a:pPr marL="0" lvl="0" indent="0" algn="l" rtl="0">
              <a:lnSpc>
                <a:spcPct val="100000"/>
              </a:lnSpc>
              <a:spcBef>
                <a:spcPts val="0"/>
              </a:spcBef>
              <a:spcAft>
                <a:spcPts val="0"/>
              </a:spcAft>
              <a:buClr>
                <a:schemeClr val="dk1"/>
              </a:buClr>
              <a:buSzPts val="1100"/>
              <a:buFont typeface="Arial"/>
              <a:buNone/>
            </a:pPr>
            <a:endParaRPr lang="en" dirty="0"/>
          </a:p>
          <a:p>
            <a:pPr marL="0" lvl="0" indent="0" algn="l" rtl="0">
              <a:lnSpc>
                <a:spcPct val="100000"/>
              </a:lnSpc>
              <a:spcBef>
                <a:spcPts val="0"/>
              </a:spcBef>
              <a:spcAft>
                <a:spcPts val="0"/>
              </a:spcAft>
              <a:buClr>
                <a:schemeClr val="dk1"/>
              </a:buClr>
              <a:buSzPts val="1100"/>
              <a:buFont typeface="Arial"/>
              <a:buNone/>
            </a:pPr>
            <a:r>
              <a:rPr lang="en-US" sz="1100" b="1" i="0" u="none" strike="noStrike" cap="none" dirty="0">
                <a:solidFill>
                  <a:srgbClr val="000000"/>
                </a:solidFill>
                <a:effectLst/>
                <a:latin typeface="Arial"/>
                <a:ea typeface="Arial"/>
                <a:cs typeface="Arial"/>
                <a:sym typeface="Arial"/>
              </a:rPr>
              <a:t>Umbrella Graphic--</a:t>
            </a:r>
            <a:r>
              <a:rPr lang="en" dirty="0"/>
              <a:t>Again...MTSS is not a program, but an overarching framework (umbrella) for academic, behavioral, and social-emotional learning. It is a logical way of doing business form meeting the needs of all students with the limited resources that districts have. </a:t>
            </a:r>
            <a:r>
              <a:rPr lang="en-US" sz="1100" b="0" i="0" u="none" strike="noStrike" cap="none" dirty="0">
                <a:solidFill>
                  <a:srgbClr val="000000"/>
                </a:solidFill>
                <a:effectLst/>
                <a:latin typeface="Arial"/>
                <a:ea typeface="Arial"/>
                <a:cs typeface="Arial"/>
                <a:sym typeface="Arial"/>
              </a:rPr>
              <a:t>As KCKPS implements a Multi-Tier Systems of Support (MTSS) Framework, we must remember that this is the umbrella for all of the work that we will do as it relates to Academics, Behavior, and Social-emotional learning, which at the heart of all that work is the “whole child”. </a:t>
            </a:r>
          </a:p>
          <a:p>
            <a:pPr marL="0" lvl="0" indent="0" algn="l" rtl="0">
              <a:lnSpc>
                <a:spcPct val="100000"/>
              </a:lnSpc>
              <a:spcBef>
                <a:spcPts val="0"/>
              </a:spcBef>
              <a:spcAft>
                <a:spcPts val="0"/>
              </a:spcAft>
              <a:buClr>
                <a:schemeClr val="dk1"/>
              </a:buClr>
              <a:buSzPts val="1100"/>
              <a:buFont typeface="Arial"/>
              <a:buNone/>
            </a:pPr>
            <a:r>
              <a:rPr lang="en-US" sz="1100" b="1" i="0" u="none" strike="noStrike" cap="none" dirty="0">
                <a:solidFill>
                  <a:srgbClr val="000000"/>
                </a:solidFill>
                <a:effectLst/>
                <a:latin typeface="Arial"/>
                <a:ea typeface="Arial"/>
                <a:cs typeface="Arial"/>
                <a:sym typeface="Arial"/>
              </a:rPr>
              <a:t>KS MTSS Graphic</a:t>
            </a:r>
            <a:r>
              <a:rPr lang="en-US" sz="1100" b="0" i="0" u="none" strike="noStrike" cap="none" dirty="0">
                <a:solidFill>
                  <a:srgbClr val="000000"/>
                </a:solidFill>
                <a:effectLst/>
                <a:latin typeface="Arial"/>
                <a:ea typeface="Arial"/>
                <a:cs typeface="Arial"/>
                <a:sym typeface="Arial"/>
              </a:rPr>
              <a:t>-- The following is the KS MTSS and Alignment Framework. In the center of the graphic, you see a triangle that represents tiered levels: All being Tier 1- This means ALL students have access to quality, rigorous curriculum and instruction no matter if they are ESOL or </a:t>
            </a:r>
            <a:r>
              <a:rPr lang="en-US" sz="1100" b="0" i="0" u="none" strike="noStrike" cap="none" dirty="0" err="1">
                <a:solidFill>
                  <a:srgbClr val="000000"/>
                </a:solidFill>
                <a:effectLst/>
                <a:latin typeface="Arial"/>
                <a:ea typeface="Arial"/>
                <a:cs typeface="Arial"/>
                <a:sym typeface="Arial"/>
              </a:rPr>
              <a:t>SpEd</a:t>
            </a:r>
            <a:r>
              <a:rPr lang="en-US" sz="1100" b="0" i="0" u="none" strike="noStrike" cap="none" dirty="0">
                <a:solidFill>
                  <a:srgbClr val="000000"/>
                </a:solidFill>
                <a:effectLst/>
                <a:latin typeface="Arial"/>
                <a:ea typeface="Arial"/>
                <a:cs typeface="Arial"/>
                <a:sym typeface="Arial"/>
              </a:rPr>
              <a:t>.; Some being Tier 2; and Few being Tier 3. As a district we will focus on making sure we have high quality curriculum and instruction in every classroom and for every student.</a:t>
            </a:r>
          </a:p>
          <a:p>
            <a:pPr marL="0" lvl="0" indent="0" algn="l" rtl="0">
              <a:lnSpc>
                <a:spcPct val="100000"/>
              </a:lnSpc>
              <a:spcBef>
                <a:spcPts val="0"/>
              </a:spcBef>
              <a:spcAft>
                <a:spcPts val="0"/>
              </a:spcAft>
              <a:buClr>
                <a:schemeClr val="dk1"/>
              </a:buClr>
              <a:buSzPts val="1100"/>
              <a:buFont typeface="Arial"/>
              <a:buNone/>
            </a:pPr>
            <a:endParaRPr lang="en-US" sz="1100" b="0" i="0" u="none" strike="noStrike" cap="none" dirty="0">
              <a:solidFill>
                <a:srgbClr val="000000"/>
              </a:solidFill>
              <a:effectLst/>
              <a:latin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b="0" i="0" u="none" strike="noStrike" cap="none" dirty="0">
                <a:solidFill>
                  <a:srgbClr val="000000"/>
                </a:solidFill>
                <a:effectLst/>
                <a:latin typeface="Arial"/>
                <a:cs typeface="Arial"/>
                <a:sym typeface="Arial"/>
              </a:rPr>
              <a:t>Therefore, in Academics we will focus on the following areas in Curriculum, Instruction and Assessment (REFER TO THE BULLETS IN THE CIA SECTION---HELP STAFF REALIZE THAT MANY OF THESE FOCUS AREAS ARE A CONTINUATION OF PRIORITES FROM LAST YEAR AND PRIOR TO THAT-PRE-PANDEMIC)</a:t>
            </a:r>
          </a:p>
          <a:p>
            <a:pPr marL="0" lvl="0" indent="0" algn="l" rtl="0">
              <a:lnSpc>
                <a:spcPct val="100000"/>
              </a:lnSpc>
              <a:spcBef>
                <a:spcPts val="0"/>
              </a:spcBef>
              <a:spcAft>
                <a:spcPts val="0"/>
              </a:spcAft>
              <a:buClr>
                <a:schemeClr val="dk1"/>
              </a:buClr>
              <a:buSzPts val="1100"/>
              <a:buFont typeface="Arial"/>
              <a:buNone/>
            </a:pPr>
            <a:r>
              <a:rPr lang="en-US" sz="1100" b="0" i="0" u="none" strike="noStrike" cap="none" dirty="0">
                <a:solidFill>
                  <a:srgbClr val="000000"/>
                </a:solidFill>
                <a:effectLst/>
                <a:latin typeface="Arial"/>
                <a:cs typeface="Arial"/>
                <a:sym typeface="Arial"/>
              </a:rPr>
              <a:t>Quality Tier 1 Instruction</a:t>
            </a:r>
          </a:p>
          <a:p>
            <a:pPr marL="171450" lvl="0" indent="-171450" algn="l" rtl="0">
              <a:lnSpc>
                <a:spcPct val="100000"/>
              </a:lnSpc>
              <a:spcBef>
                <a:spcPts val="0"/>
              </a:spcBef>
              <a:spcAft>
                <a:spcPts val="0"/>
              </a:spcAft>
              <a:buClr>
                <a:schemeClr val="dk1"/>
              </a:buClr>
              <a:buSzPts val="1100"/>
              <a:buFontTx/>
              <a:buChar char="-"/>
            </a:pPr>
            <a:r>
              <a:rPr lang="en-US" sz="1100" b="0" i="0" u="none" strike="noStrike" cap="none" dirty="0">
                <a:solidFill>
                  <a:srgbClr val="000000"/>
                </a:solidFill>
                <a:effectLst/>
                <a:latin typeface="Arial"/>
                <a:cs typeface="Arial"/>
                <a:sym typeface="Arial"/>
              </a:rPr>
              <a:t>Continue to utilize and implement our MOI (evidence-based/research-based instr. Practices) with alignments to the work of SIOP and Co-Teaching (not separate things…embedded); </a:t>
            </a:r>
          </a:p>
          <a:p>
            <a:pPr marL="171450" lvl="0" indent="-171450" algn="l" rtl="0">
              <a:lnSpc>
                <a:spcPct val="100000"/>
              </a:lnSpc>
              <a:spcBef>
                <a:spcPts val="0"/>
              </a:spcBef>
              <a:spcAft>
                <a:spcPts val="0"/>
              </a:spcAft>
              <a:buClr>
                <a:schemeClr val="dk1"/>
              </a:buClr>
              <a:buSzPts val="1100"/>
              <a:buFontTx/>
              <a:buChar char="-"/>
            </a:pPr>
            <a:r>
              <a:rPr lang="en-US" sz="1100" b="0" i="0" u="none" strike="noStrike" cap="none" dirty="0">
                <a:solidFill>
                  <a:srgbClr val="000000"/>
                </a:solidFill>
                <a:effectLst/>
                <a:latin typeface="Arial"/>
                <a:cs typeface="Arial"/>
                <a:sym typeface="Arial"/>
              </a:rPr>
              <a:t>Ensuring usage of the GVCs and </a:t>
            </a:r>
            <a:r>
              <a:rPr lang="en-US" sz="1100" b="0" i="0" u="none" strike="noStrike" cap="none" dirty="0" err="1">
                <a:solidFill>
                  <a:srgbClr val="000000"/>
                </a:solidFill>
                <a:effectLst/>
                <a:latin typeface="Arial"/>
                <a:cs typeface="Arial"/>
                <a:sym typeface="Arial"/>
              </a:rPr>
              <a:t>Curr</a:t>
            </a:r>
            <a:r>
              <a:rPr lang="en-US" sz="1100" b="0" i="0" u="none" strike="noStrike" cap="none" dirty="0">
                <a:solidFill>
                  <a:srgbClr val="000000"/>
                </a:solidFill>
                <a:effectLst/>
                <a:latin typeface="Arial"/>
                <a:cs typeface="Arial"/>
                <a:sym typeface="Arial"/>
              </a:rPr>
              <a:t>. Resources- we can’t measure success of the resources if everyone is using different things with our students</a:t>
            </a:r>
          </a:p>
          <a:p>
            <a:pPr marL="171450" lvl="0" indent="-171450" algn="l" rtl="0">
              <a:lnSpc>
                <a:spcPct val="100000"/>
              </a:lnSpc>
              <a:spcBef>
                <a:spcPts val="0"/>
              </a:spcBef>
              <a:spcAft>
                <a:spcPts val="0"/>
              </a:spcAft>
              <a:buClr>
                <a:schemeClr val="dk1"/>
              </a:buClr>
              <a:buSzPts val="1100"/>
              <a:buFontTx/>
              <a:buChar char="-"/>
            </a:pPr>
            <a:r>
              <a:rPr lang="en-US" sz="1100" b="0" i="0" u="none" strike="noStrike" cap="none" dirty="0">
                <a:solidFill>
                  <a:srgbClr val="000000"/>
                </a:solidFill>
                <a:effectLst/>
                <a:latin typeface="Arial"/>
                <a:cs typeface="Arial"/>
                <a:sym typeface="Arial"/>
              </a:rPr>
              <a:t>Must ensure our curriculum and instructional practices match the beautiful and diverse students we have in our district</a:t>
            </a:r>
          </a:p>
          <a:p>
            <a:pPr marL="0" lvl="0" indent="0" algn="l" rtl="0">
              <a:lnSpc>
                <a:spcPct val="100000"/>
              </a:lnSpc>
              <a:spcBef>
                <a:spcPts val="0"/>
              </a:spcBef>
              <a:spcAft>
                <a:spcPts val="0"/>
              </a:spcAft>
              <a:buClr>
                <a:schemeClr val="dk1"/>
              </a:buClr>
              <a:buSzPts val="1100"/>
              <a:buFont typeface="Arial"/>
              <a:buNone/>
            </a:pPr>
            <a:r>
              <a:rPr lang="en-US" sz="1100" b="0" i="0" u="none" strike="noStrike" cap="none" dirty="0">
                <a:solidFill>
                  <a:srgbClr val="000000"/>
                </a:solidFill>
                <a:effectLst/>
                <a:latin typeface="Arial"/>
                <a:cs typeface="Arial"/>
                <a:sym typeface="Arial"/>
              </a:rPr>
              <a:t>Literacy</a:t>
            </a:r>
          </a:p>
          <a:p>
            <a:pPr marL="0" lvl="0" indent="0" algn="l" rtl="0">
              <a:lnSpc>
                <a:spcPct val="100000"/>
              </a:lnSpc>
              <a:spcBef>
                <a:spcPts val="0"/>
              </a:spcBef>
              <a:spcAft>
                <a:spcPts val="0"/>
              </a:spcAft>
              <a:buClr>
                <a:schemeClr val="dk1"/>
              </a:buClr>
              <a:buSzPts val="1100"/>
              <a:buFont typeface="Arial"/>
              <a:buNone/>
            </a:pPr>
            <a:r>
              <a:rPr lang="en-US" sz="1100" b="0" i="0" u="none" strike="noStrike" cap="none" dirty="0">
                <a:solidFill>
                  <a:srgbClr val="000000"/>
                </a:solidFill>
                <a:effectLst/>
                <a:latin typeface="Arial"/>
                <a:cs typeface="Arial"/>
                <a:sym typeface="Arial"/>
              </a:rPr>
              <a:t>- Continue to develop our understanding and implementation of the science of reading and structured literacy and how students learn to read (Aligns with KSDE dyslexia initiative, LETRS training (coming soon), adoption process for a new K-3 reading resource for 22-23.</a:t>
            </a:r>
          </a:p>
          <a:p>
            <a:pPr marL="0" lvl="0" indent="0" algn="l" rtl="0">
              <a:lnSpc>
                <a:spcPct val="100000"/>
              </a:lnSpc>
              <a:spcBef>
                <a:spcPts val="0"/>
              </a:spcBef>
              <a:spcAft>
                <a:spcPts val="0"/>
              </a:spcAft>
              <a:buClr>
                <a:schemeClr val="dk1"/>
              </a:buClr>
              <a:buSzPts val="1100"/>
              <a:buFont typeface="Arial"/>
              <a:buNone/>
            </a:pPr>
            <a:r>
              <a:rPr lang="en-US" sz="1100" b="0" i="0" u="none" strike="noStrike" cap="none" dirty="0">
                <a:solidFill>
                  <a:srgbClr val="000000"/>
                </a:solidFill>
                <a:effectLst/>
                <a:latin typeface="Arial"/>
                <a:cs typeface="Arial"/>
                <a:sym typeface="Arial"/>
              </a:rPr>
              <a:t>Implementation of a Comprehensive Assessment Plan</a:t>
            </a:r>
          </a:p>
          <a:p>
            <a:pPr marL="0" lvl="0" indent="0" algn="l" rtl="0">
              <a:lnSpc>
                <a:spcPct val="100000"/>
              </a:lnSpc>
              <a:spcBef>
                <a:spcPts val="0"/>
              </a:spcBef>
              <a:spcAft>
                <a:spcPts val="0"/>
              </a:spcAft>
              <a:buClr>
                <a:schemeClr val="dk1"/>
              </a:buClr>
              <a:buSzPts val="1100"/>
              <a:buFont typeface="Arial"/>
              <a:buNone/>
            </a:pPr>
            <a:r>
              <a:rPr lang="en-US" sz="1100" b="0" i="0" u="none" strike="noStrike" cap="none" dirty="0">
                <a:solidFill>
                  <a:srgbClr val="000000"/>
                </a:solidFill>
                <a:effectLst/>
                <a:latin typeface="Arial"/>
                <a:cs typeface="Arial"/>
                <a:sym typeface="Arial"/>
              </a:rPr>
              <a:t>- As a district, we have developed a plan for what assessments we will give at all levels, why we are giving those assessments, when we will give them, and how/when we will review the data that we get from those assessments (discussed later in presentation)</a:t>
            </a:r>
          </a:p>
          <a:p>
            <a:pPr marL="0" lvl="0" indent="0" algn="l" rtl="0">
              <a:lnSpc>
                <a:spcPct val="100000"/>
              </a:lnSpc>
              <a:spcBef>
                <a:spcPts val="0"/>
              </a:spcBef>
              <a:spcAft>
                <a:spcPts val="0"/>
              </a:spcAft>
              <a:buClr>
                <a:schemeClr val="dk1"/>
              </a:buClr>
              <a:buSzPts val="1100"/>
              <a:buFont typeface="Arial"/>
              <a:buNone/>
            </a:pPr>
            <a:endParaRPr lang="en-US" sz="1100" b="0" i="0" u="none" strike="noStrike" cap="none" dirty="0">
              <a:solidFill>
                <a:srgbClr val="000000"/>
              </a:solidFill>
              <a:effectLst/>
              <a:latin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b="0" i="0" u="none" strike="noStrike" cap="none" dirty="0">
                <a:solidFill>
                  <a:srgbClr val="000000"/>
                </a:solidFill>
                <a:effectLst/>
                <a:latin typeface="Arial"/>
                <a:cs typeface="Arial"/>
                <a:sym typeface="Arial"/>
              </a:rPr>
              <a:t>Again, we have to remember that we are focusing on the </a:t>
            </a:r>
            <a:r>
              <a:rPr lang="en-US" sz="1100" b="1" i="1" u="sng" strike="noStrike" cap="none" dirty="0">
                <a:solidFill>
                  <a:srgbClr val="000000"/>
                </a:solidFill>
                <a:effectLst/>
                <a:latin typeface="Arial"/>
                <a:cs typeface="Arial"/>
                <a:sym typeface="Arial"/>
              </a:rPr>
              <a:t>whole </a:t>
            </a:r>
            <a:r>
              <a:rPr lang="en-US" sz="1100" b="0" i="0" u="none" strike="noStrike" cap="none" dirty="0">
                <a:solidFill>
                  <a:srgbClr val="000000"/>
                </a:solidFill>
                <a:effectLst/>
                <a:latin typeface="Arial"/>
                <a:cs typeface="Arial"/>
                <a:sym typeface="Arial"/>
              </a:rPr>
              <a:t> child, so we can’t omit the Behavioral and Social-Emotional Needs of our students</a:t>
            </a:r>
            <a:endParaRPr lang="en-US" dirty="0"/>
          </a:p>
          <a:p>
            <a:pPr marL="171450" lvl="0" indent="-171450" algn="l" rtl="0">
              <a:lnSpc>
                <a:spcPct val="100000"/>
              </a:lnSpc>
              <a:spcBef>
                <a:spcPts val="0"/>
              </a:spcBef>
              <a:spcAft>
                <a:spcPts val="0"/>
              </a:spcAft>
              <a:buClr>
                <a:schemeClr val="dk1"/>
              </a:buClr>
              <a:buSzPts val="1100"/>
              <a:buFontTx/>
              <a:buChar char="-"/>
            </a:pPr>
            <a:r>
              <a:rPr lang="en" dirty="0"/>
              <a:t>Many students and staff have experienced trauma these past few months and year, therefore, we will continue to focus on the TSRS work started a couple of years ago</a:t>
            </a:r>
          </a:p>
          <a:p>
            <a:pPr marL="171450" lvl="0" indent="-171450" algn="l" rtl="0">
              <a:lnSpc>
                <a:spcPct val="100000"/>
              </a:lnSpc>
              <a:spcBef>
                <a:spcPts val="0"/>
              </a:spcBef>
              <a:spcAft>
                <a:spcPts val="0"/>
              </a:spcAft>
              <a:buClr>
                <a:schemeClr val="dk1"/>
              </a:buClr>
              <a:buSzPts val="1100"/>
              <a:buFontTx/>
              <a:buChar char="-"/>
            </a:pPr>
            <a:r>
              <a:rPr lang="en" dirty="0"/>
              <a:t>Resources-Continue to teach kids the necessary BSEL skills to be successful in and out of the classroom</a:t>
            </a:r>
          </a:p>
        </p:txBody>
      </p:sp>
      <p:sp>
        <p:nvSpPr>
          <p:cNvPr id="226" name="Google Shape;226;ge510bb04fa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50fc4b4e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e50fc4b4e3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 sz="1200" b="1" dirty="0">
                <a:solidFill>
                  <a:schemeClr val="dk1"/>
                </a:solidFill>
                <a:latin typeface="Calibri"/>
                <a:ea typeface="Calibri"/>
                <a:cs typeface="Calibri"/>
                <a:sym typeface="Calibri"/>
              </a:rPr>
              <a:t>It’s easy to feel overwhelmed when something new comes along--another initiative, another screener, another strategy, another curriculum, another grant….etc.  </a:t>
            </a:r>
            <a:endParaRPr sz="1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 sz="1200" dirty="0">
                <a:solidFill>
                  <a:schemeClr val="dk1"/>
                </a:solidFill>
                <a:latin typeface="Calibri"/>
                <a:ea typeface="Calibri"/>
                <a:cs typeface="Calibri"/>
                <a:sym typeface="Calibri"/>
              </a:rPr>
              <a:t>So, one more thing MTSS is not is ANOTHER item stacked on your already overloaded car!</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dirty="0">
                <a:solidFill>
                  <a:schemeClr val="dk1"/>
                </a:solidFill>
              </a:rPr>
              <a:t>This process will also be able to tell you what you will be able to give up.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Basically, we start with having a district pull out everything “in their closets” and they inspect those things and talk about which ones are evidence-based, which ones have research to support them, which ones will make a difference for our students, which ones are “watering down” the effectiveness of those things that really work. Then we put the things we want to keep back on the “shelves” and those shelves are part of our framework. </a:t>
            </a:r>
            <a:endParaRPr dirty="0">
              <a:solidFill>
                <a:schemeClr val="dk1"/>
              </a:solidFill>
            </a:endParaRPr>
          </a:p>
          <a:p>
            <a:pPr marL="0" marR="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280" name="Google Shape;280;ge50fc4b4e3_0_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e2f6c7de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e2f6c7de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Here is the graphic that represents the main components of KS MTSS. You may have seen this graphic before. We refer to it as our “hurricane”. When we talk about KS MTSS, many times our minds go to what we see in the middle of the hurricane, which is the triangle of all, some, few. However, MTSS is more that just the ALL, Some, and Few. Within the the KS MTSS Framework</a:t>
            </a:r>
            <a:r>
              <a:rPr lang="en" dirty="0"/>
              <a:t> some of the initiatives and areas of work KCKPS are already invested in.  MTSS is simply a framework to organize and synchronize that work into a cohort system, rather than random acts of educational reform.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Next, we’re going to spend some time looking at some of these areas of the hurricane through the lens of KCK work.</a:t>
            </a:r>
            <a:endParaRPr dirty="0"/>
          </a:p>
          <a:p>
            <a:pPr marL="0" lvl="0" indent="0" algn="l" rtl="0">
              <a:spcBef>
                <a:spcPts val="0"/>
              </a:spcBef>
              <a:spcAft>
                <a:spcPts val="0"/>
              </a:spcAft>
              <a:buNone/>
            </a:pPr>
            <a:r>
              <a:rPr lang="en" dirty="0">
                <a:solidFill>
                  <a:schemeClr val="dk1"/>
                </a:solidFill>
              </a:rPr>
              <a:t>At the center of the hurricane is the triangle you are all familiar with and represents our students.  There are some things that ALL students need, some things SOME students need and some intense supports only a FEW should need.</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In a similar manner, there are some things that ALL schools will be involved with developing this year. ALL schools will be: doing a curriculum adoption, implementing BLTs and PLCs, reviewing GVCs, administering </a:t>
            </a:r>
            <a:r>
              <a:rPr lang="en" dirty="0" err="1">
                <a:solidFill>
                  <a:schemeClr val="dk1"/>
                </a:solidFill>
              </a:rPr>
              <a:t>FASTBridge</a:t>
            </a:r>
            <a:r>
              <a:rPr lang="en" dirty="0">
                <a:solidFill>
                  <a:schemeClr val="dk1"/>
                </a:solidFill>
              </a:rPr>
              <a:t>. All buildings will at least be looking at data from a global level - Group Screening Report.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**Things that the district is working on to be ready for to fully implement in the 22-23 school year.</a:t>
            </a: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e2f6c7de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e2f6c7de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Let’s start with Assessments.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All schools will be giving </a:t>
            </a:r>
            <a:r>
              <a:rPr lang="en-US" dirty="0" err="1"/>
              <a:t>FASTBridge</a:t>
            </a:r>
            <a:r>
              <a:rPr lang="en-US" dirty="0"/>
              <a:t> SCREENING assessments to all students.  While there is a myriad of subtests you can choose, the assessments we will be using will be narrowed down for you at the district level, so when you are ready to give your screeners, only those subtests we need for data-based decision making will populate for you! You also have to have these screeners are part of meeting dyslexia requirements. </a:t>
            </a:r>
          </a:p>
          <a:p>
            <a:pPr marL="0" lvl="0" indent="0" algn="l" rtl="0">
              <a:spcBef>
                <a:spcPts val="0"/>
              </a:spcBef>
              <a:spcAft>
                <a:spcPts val="0"/>
              </a:spcAft>
              <a:buNone/>
            </a:pPr>
            <a:endParaRPr lang="en-US" dirty="0"/>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5785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e64948d3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e64948d3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50fc4b4e3_0_147: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e50fc4b4e3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I go to the doctor today, what do I know he will do?</a:t>
            </a:r>
            <a:endParaRPr/>
          </a:p>
          <a:p>
            <a:pPr marL="0" lvl="0" indent="0" algn="l" rtl="0">
              <a:spcBef>
                <a:spcPts val="0"/>
              </a:spcBef>
              <a:spcAft>
                <a:spcPts val="0"/>
              </a:spcAft>
              <a:buNone/>
            </a:pPr>
            <a:endParaRPr/>
          </a:p>
          <a:p>
            <a:pPr marL="0" lvl="0" indent="0" algn="l" rtl="0">
              <a:spcBef>
                <a:spcPts val="0"/>
              </a:spcBef>
              <a:spcAft>
                <a:spcPts val="0"/>
              </a:spcAft>
              <a:buNone/>
            </a:pPr>
            <a:r>
              <a:rPr lang="en"/>
              <a:t>MTSS assists schools in following a medical model--we screen for possible risk, may not tell us WHAT is wrong, but gives us an indication of where we should probably dig a little deeper.</a:t>
            </a:r>
            <a:endParaRPr/>
          </a:p>
          <a:p>
            <a:pPr marL="0" lvl="0" indent="0" algn="l" rtl="0">
              <a:spcBef>
                <a:spcPts val="0"/>
              </a:spcBef>
              <a:spcAft>
                <a:spcPts val="0"/>
              </a:spcAft>
              <a:buNone/>
            </a:pPr>
            <a:endParaRPr/>
          </a:p>
          <a:p>
            <a:pPr marL="0" lvl="0" indent="0" algn="l" rtl="0">
              <a:spcBef>
                <a:spcPts val="0"/>
              </a:spcBef>
              <a:spcAft>
                <a:spcPts val="0"/>
              </a:spcAft>
              <a:buNone/>
            </a:pPr>
            <a:r>
              <a:rPr lang="en"/>
              <a:t>Screeners tell us which students are on track three times a year. Screeners must be quick and easy to administer. Screening that takes too long defeats the purpose of it...we want students to spend less time in assessment and more time in valuable instructional time. (would you let your dr give you every test he has at his fingertips just because it is interesting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
              <a:t>The screeners we suggest are timed, so we know if students can perform a skill automatically. (Automaticity tied to the rapid naming skills we look for as part of dyslexia screening)</a:t>
            </a:r>
            <a:endParaRPr/>
          </a:p>
          <a:p>
            <a:pPr marL="0" lvl="0" indent="0" algn="l" rtl="0">
              <a:spcBef>
                <a:spcPts val="0"/>
              </a:spcBef>
              <a:spcAft>
                <a:spcPts val="0"/>
              </a:spcAft>
              <a:buNone/>
            </a:pPr>
            <a:endParaRPr/>
          </a:p>
          <a:p>
            <a:pPr marL="0" lvl="0" indent="0" algn="l" rtl="0">
              <a:spcBef>
                <a:spcPts val="0"/>
              </a:spcBef>
              <a:spcAft>
                <a:spcPts val="0"/>
              </a:spcAft>
              <a:buNone/>
            </a:pPr>
            <a:r>
              <a:rPr lang="en"/>
              <a:t>They are not meant to tell us everything. It tells us which students are at-risk and which may need additional intervention. </a:t>
            </a:r>
            <a:endParaRPr/>
          </a:p>
          <a:p>
            <a:pPr marL="0" lvl="0" indent="0" algn="l" rtl="0">
              <a:spcBef>
                <a:spcPts val="0"/>
              </a:spcBef>
              <a:spcAft>
                <a:spcPts val="0"/>
              </a:spcAft>
              <a:buNone/>
            </a:pPr>
            <a:endParaRPr/>
          </a:p>
          <a:p>
            <a:pPr marL="0" lvl="0" indent="0" algn="l" rtl="0">
              <a:spcBef>
                <a:spcPts val="0"/>
              </a:spcBef>
              <a:spcAft>
                <a:spcPts val="0"/>
              </a:spcAft>
              <a:buNone/>
            </a:pPr>
            <a:r>
              <a:rPr lang="en"/>
              <a:t>A student’s score is compared to a benchmark score - benchmarks are based on collecting data from a large group of students across the country. Based on how well as student does on selected indicators at a certain point, that predicts future reading success.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510bb04fa_0_156: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e510bb04fa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Medical Model: In MTSS, we often compare our processes to the medical model.  This helps give schools an idea of how assessments are best used and the purposes for each assessment.  We will start with universal screening…universal screening is similar to what a doctor would do for all patients when they come into the office.  There are certain tests that give the doctor an indication of a patient’s overall health. These are things like weight, blood pressure, temperature.  It doesn’t tell you what is wrong with the patient, but gives an overall indication of how healthy the person is. Much like in the MTSS process, a universal screening instrument will give us an idea of every student’s overall reading “health.”  A misunderstanding we often hear is that teachers don’t like universal screeners because it doesn’t tell them everything they need to know…it is not designed to tell us everything we need to know.  It is designed to tell us which students are “healthy” in their reading, or are acquiring the appropriate skills they need to become proficient readers, and which students may need more support to acquire those skills.  It is designed to tell us “which” students may need more support and which ones do not…it does not tell us “what” the problem is, if there is one.  Overall, how healthy of a reader are you?</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Students spend time in instruction, and not assessment. Screening measures with the following characteristics: brief, repeatable, technically adequate, measure critical skills, have empirically derived cut scores, and are easy to administer and score (</a:t>
            </a:r>
            <a:r>
              <a:rPr lang="en" dirty="0" err="1">
                <a:solidFill>
                  <a:schemeClr val="dk1"/>
                </a:solidFill>
              </a:rPr>
              <a:t>VanDerHeyden</a:t>
            </a:r>
            <a:r>
              <a:rPr lang="en" dirty="0">
                <a:solidFill>
                  <a:schemeClr val="dk1"/>
                </a:solidFill>
              </a:rPr>
              <a:t> &amp; Tilly, 2010).Get data into the hands of teachers for instructional decision making. DBDM: What is the problem? Why is the problem </a:t>
            </a:r>
            <a:r>
              <a:rPr lang="en" dirty="0" err="1">
                <a:solidFill>
                  <a:schemeClr val="dk1"/>
                </a:solidFill>
              </a:rPr>
              <a:t>occuring</a:t>
            </a:r>
            <a:r>
              <a:rPr lang="en" dirty="0">
                <a:solidFill>
                  <a:schemeClr val="dk1"/>
                </a:solidFill>
              </a:rPr>
              <a:t>? What to do about the problem? Did it work?</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Students in special education or other populations are not excluded from such screenings. Remind the team of the concept of equity.</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Accurately identify students who are at-risk for future academic and/or behavior difficulties, and establish the need for further instructional support of those students. Which students are on track three times a year. They are not designed to tell us everything.</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Additionally, these measures have been shown to predict which students are very likely (i.e., 80 to 90 percent certainty) to reach future benchmark goals and/or reach a desired level of performance on outcome measures. This is why our model is able to provide prevention and early </a:t>
            </a:r>
            <a:r>
              <a:rPr lang="en" dirty="0" err="1">
                <a:solidFill>
                  <a:schemeClr val="dk1"/>
                </a:solidFill>
              </a:rPr>
              <a:t>intervention.Based</a:t>
            </a:r>
            <a:r>
              <a:rPr lang="en" dirty="0">
                <a:solidFill>
                  <a:schemeClr val="dk1"/>
                </a:solidFill>
              </a:rPr>
              <a:t> on how well a student does on selected indicators at a certain point, that predicts future reading success. WE DO NOT TEACH TO UNIVERSAL SCREENERS. They assess important skills that predict future success, but they are not the only skills that are needed. </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Tells us how effective our instruction and curriculum is - if a large percentage of students are not successful with Tier 1 instruction, then we need to look at how well our core is meeting the needs of most of our students. YOU CANNOT INTERVENE YOUR WAY OUT OF A TIER 1 PROBLEM! Give us important information in evaluating Tier 1 instruction and curriculum. “What does “second grade reading instruction look like in your school or district?” They may know how many minutes, but rarely know how that time is being used. Looking at and evaluating Tier 1 instruction and curriculum is long term collaborative work.</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e2f6c7dea3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e2f6c7dea3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 part of the MTSS Work the district has done, we have developed a District Comprehensive Assessment Plan. </a:t>
            </a:r>
            <a:r>
              <a:rPr lang="en" b="1" dirty="0"/>
              <a:t>THE PLAN CAN BE SHARED AFTER THE PRESENTATION WHEN YOU HAVE TEACHERS WORK ON CERTIFICATIONS.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On the first page, you will see the schedule of assessments and when they should be administered. </a:t>
            </a:r>
          </a:p>
          <a:p>
            <a:pPr marL="0" lvl="0" indent="0" algn="l" rtl="0">
              <a:spcBef>
                <a:spcPts val="0"/>
              </a:spcBef>
              <a:spcAft>
                <a:spcPts val="0"/>
              </a:spcAft>
              <a:buNone/>
            </a:pPr>
            <a:r>
              <a:rPr lang="en" dirty="0"/>
              <a:t>This fall ALL KCKPS students will be given the </a:t>
            </a:r>
            <a:r>
              <a:rPr lang="en" dirty="0" err="1"/>
              <a:t>FASTBridge</a:t>
            </a:r>
            <a:r>
              <a:rPr lang="en" dirty="0"/>
              <a:t> assessments assigned to each grade level.  Some of these are 1-on-1, others are group administered on the computer.  The system has pre-determined benchmark cut scores--these are not “rocket science” level scores.  Benchmark simply means you have the bare minimum skills to “get in the game,” that you should be successful with good core instruction and should grow enough to reach the winter benchmarks with core support only. --- </a:t>
            </a:r>
            <a:r>
              <a:rPr lang="en" b="1" u="sng" dirty="0"/>
              <a:t>STRESS the fact that these are FORMATIVE assessments.  </a:t>
            </a:r>
            <a:r>
              <a:rPr lang="en" dirty="0"/>
              <a:t>State assessments are also included on the plan as they are to be administered by the district. </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a:t>On the second page of the plan, we have included the purpose of the assessments and why they are given in the district. </a:t>
            </a:r>
          </a:p>
          <a:p>
            <a:pPr marL="0" lvl="0" indent="0" algn="l" rtl="0">
              <a:spcBef>
                <a:spcPts val="0"/>
              </a:spcBef>
              <a:spcAft>
                <a:spcPts val="0"/>
              </a:spcAft>
              <a:buNone/>
            </a:pPr>
            <a:r>
              <a:rPr lang="en-US" dirty="0"/>
              <a:t>The third page is the accountability cadence page which establishes when data should be reviewed and </a:t>
            </a:r>
            <a:r>
              <a:rPr lang="en-US" dirty="0" err="1"/>
              <a:t>anayzed</a:t>
            </a:r>
            <a:r>
              <a:rPr lang="en-US" dirty="0"/>
              <a:t>. This ensures we are aligned as a system on when data should be reviewed. The cadence page also ensure that we as a district are also looking at data in the same way. One building should not be reviewing and analyzing data in a different way than another. </a:t>
            </a:r>
          </a:p>
          <a:p>
            <a:pPr marL="0" lvl="0" indent="0" algn="l" rtl="0">
              <a:spcBef>
                <a:spcPts val="0"/>
              </a:spcBef>
              <a:spcAft>
                <a:spcPts val="0"/>
              </a:spcAft>
              <a:buNone/>
            </a:pPr>
            <a:r>
              <a:rPr lang="en-US" dirty="0"/>
              <a:t>Finally, the fourth page was developed to help staff understand which </a:t>
            </a:r>
            <a:r>
              <a:rPr lang="en-US" dirty="0" err="1"/>
              <a:t>FastBridge</a:t>
            </a:r>
            <a:r>
              <a:rPr lang="en-US" dirty="0"/>
              <a:t> certifications are required for each grade level. </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highlight>
                <a:srgbClr val="FFFF00"/>
              </a:highligh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PLEASE HELP YOUR STAFF UNDERSTAND THAT THE DISTRICT IS NOT USING DATA TO RANK SCHOOLS OR TEACHERS. WE ARE USING DATA TO INFORM INSTRUCTION.</a:t>
            </a:r>
          </a:p>
        </p:txBody>
      </p:sp>
    </p:spTree>
    <p:extLst>
      <p:ext uri="{BB962C8B-B14F-4D97-AF65-F5344CB8AC3E}">
        <p14:creationId xmlns:p14="http://schemas.microsoft.com/office/powerpoint/2010/main" val="2815606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e2f6c7de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e2f6c7de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mentioned that ALL schools will be involved with the core curriculum adoption and reviewing GVCs.  Some core curriculum was even piloted this summer and will be piloted this fall!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Later, you will also be taking stock of current curricula used for SOME or a FEW students who fall below benchmark.  We will be evaluating those, as well, and some new selections may need to be added.  For both the core and interventions, a curriculum protocol will be developed.  This is our district “game plan” so we can confidently say what the GVC is for ALL students.</a:t>
            </a:r>
          </a:p>
          <a:p>
            <a:pPr marL="0" lvl="0" indent="0" algn="l" rtl="0">
              <a:spcBef>
                <a:spcPts val="0"/>
              </a:spcBef>
              <a:spcAft>
                <a:spcPts val="0"/>
              </a:spcAft>
              <a:buNone/>
            </a:pPr>
            <a:r>
              <a:rPr lang="en-US" dirty="0"/>
              <a:t>	Think about the impact for student mobility issues with a consistent district curriculum!  Can you think of other sub-groups for which this will be helpful?</a:t>
            </a: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88324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e50fc4b4e3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e50fc4b4e3_0_3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 sz="1100" b="0" i="0" u="none" strike="noStrike" cap="none">
                <a:solidFill>
                  <a:schemeClr val="dk1"/>
                </a:solidFill>
                <a:latin typeface="Calibri"/>
                <a:ea typeface="Calibri"/>
                <a:cs typeface="Calibri"/>
                <a:sym typeface="Calibri"/>
              </a:rPr>
              <a:t>All students are allowed equitable access to core instruction aligned to their grade level standards</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 sz="1100" b="0" i="0" u="none" strike="noStrike" cap="none">
                <a:solidFill>
                  <a:schemeClr val="dk1"/>
                </a:solidFill>
                <a:latin typeface="Calibri"/>
                <a:ea typeface="Calibri"/>
                <a:cs typeface="Calibri"/>
                <a:sym typeface="Calibri"/>
              </a:rPr>
              <a:t>Aligned with Kansas Standards and Kansas Early Learning Standards (preschool) </a:t>
            </a:r>
            <a:endParaRPr sz="1100"/>
          </a:p>
          <a:p>
            <a:pPr marL="0" marR="0" lvl="0" indent="0" algn="l" rtl="0">
              <a:lnSpc>
                <a:spcPct val="100000"/>
              </a:lnSpc>
              <a:spcBef>
                <a:spcPts val="0"/>
              </a:spcBef>
              <a:spcAft>
                <a:spcPts val="0"/>
              </a:spcAft>
              <a:buSzPts val="1400"/>
              <a:buNone/>
            </a:pPr>
            <a:r>
              <a:rPr lang="en" sz="1100" b="0" i="0" u="none" strike="noStrike" cap="none">
                <a:solidFill>
                  <a:schemeClr val="dk1"/>
                </a:solidFill>
                <a:latin typeface="Calibri"/>
                <a:ea typeface="Calibri"/>
                <a:cs typeface="Calibri"/>
                <a:sym typeface="Calibri"/>
              </a:rPr>
              <a:t>Research-based curriculum materials used to teach core skills, strategies, and knowledge</a:t>
            </a:r>
            <a:endParaRPr sz="1100"/>
          </a:p>
          <a:p>
            <a:pPr marL="0" marR="0" lvl="0" indent="0" algn="l" rtl="0">
              <a:lnSpc>
                <a:spcPct val="100000"/>
              </a:lnSpc>
              <a:spcBef>
                <a:spcPts val="0"/>
              </a:spcBef>
              <a:spcAft>
                <a:spcPts val="0"/>
              </a:spcAft>
              <a:buSzPts val="1400"/>
              <a:buNone/>
            </a:pPr>
            <a:r>
              <a:rPr lang="en" sz="1100" b="0" i="0" u="none" strike="noStrike" cap="none">
                <a:solidFill>
                  <a:schemeClr val="dk1"/>
                </a:solidFill>
                <a:latin typeface="Calibri"/>
                <a:ea typeface="Calibri"/>
                <a:cs typeface="Calibri"/>
                <a:sym typeface="Calibri"/>
              </a:rPr>
              <a:t>Evidence-based instructional strategies:</a:t>
            </a:r>
            <a:endParaRPr sz="1100"/>
          </a:p>
          <a:p>
            <a:pPr marL="457200" marR="0" lvl="1" indent="0" algn="l" rtl="0">
              <a:lnSpc>
                <a:spcPct val="100000"/>
              </a:lnSpc>
              <a:spcBef>
                <a:spcPts val="0"/>
              </a:spcBef>
              <a:spcAft>
                <a:spcPts val="0"/>
              </a:spcAft>
              <a:buSzPts val="1400"/>
              <a:buNone/>
            </a:pPr>
            <a:r>
              <a:rPr lang="en" sz="1100" b="0" i="0" u="none" strike="noStrike" cap="none">
                <a:solidFill>
                  <a:schemeClr val="dk1"/>
                </a:solidFill>
                <a:latin typeface="Calibri"/>
                <a:ea typeface="Calibri"/>
                <a:cs typeface="Calibri"/>
                <a:sym typeface="Calibri"/>
              </a:rPr>
              <a:t>Explicit and systematic instruction </a:t>
            </a:r>
            <a:endParaRPr sz="1100"/>
          </a:p>
          <a:p>
            <a:pPr marL="457200" marR="0" lvl="1" indent="0" algn="l" rtl="0">
              <a:lnSpc>
                <a:spcPct val="100000"/>
              </a:lnSpc>
              <a:spcBef>
                <a:spcPts val="0"/>
              </a:spcBef>
              <a:spcAft>
                <a:spcPts val="0"/>
              </a:spcAft>
              <a:buSzPts val="1400"/>
              <a:buNone/>
            </a:pPr>
            <a:r>
              <a:rPr lang="en" sz="1100" b="0" i="0" u="none" strike="noStrike" cap="none">
                <a:solidFill>
                  <a:schemeClr val="dk1"/>
                </a:solidFill>
                <a:latin typeface="Calibri"/>
                <a:ea typeface="Calibri"/>
                <a:cs typeface="Calibri"/>
                <a:sym typeface="Calibri"/>
              </a:rPr>
              <a:t>Ample opportunities for practice </a:t>
            </a:r>
            <a:endParaRPr sz="1100"/>
          </a:p>
          <a:p>
            <a:pPr marL="457200" marR="0" lvl="1" indent="0" algn="l" rtl="0">
              <a:lnSpc>
                <a:spcPct val="100000"/>
              </a:lnSpc>
              <a:spcBef>
                <a:spcPts val="0"/>
              </a:spcBef>
              <a:spcAft>
                <a:spcPts val="0"/>
              </a:spcAft>
              <a:buSzPts val="1400"/>
              <a:buNone/>
            </a:pPr>
            <a:r>
              <a:rPr lang="en" sz="1100" b="0" i="0" u="none" strike="noStrike" cap="none">
                <a:solidFill>
                  <a:schemeClr val="dk1"/>
                </a:solidFill>
                <a:latin typeface="Calibri"/>
                <a:ea typeface="Calibri"/>
                <a:cs typeface="Calibri"/>
                <a:sym typeface="Calibri"/>
              </a:rPr>
              <a:t>Scaffolding </a:t>
            </a:r>
            <a:endParaRPr sz="1100"/>
          </a:p>
          <a:p>
            <a:pPr marL="457200" marR="0" lvl="1" indent="0" algn="l" rtl="0">
              <a:lnSpc>
                <a:spcPct val="100000"/>
              </a:lnSpc>
              <a:spcBef>
                <a:spcPts val="0"/>
              </a:spcBef>
              <a:spcAft>
                <a:spcPts val="0"/>
              </a:spcAft>
              <a:buSzPts val="1400"/>
              <a:buNone/>
            </a:pPr>
            <a:r>
              <a:rPr lang="en" sz="1100" b="0" i="0" u="none" strike="noStrike" cap="none">
                <a:solidFill>
                  <a:schemeClr val="dk1"/>
                </a:solidFill>
                <a:latin typeface="Calibri"/>
                <a:ea typeface="Calibri"/>
                <a:cs typeface="Calibri"/>
                <a:sym typeface="Calibri"/>
              </a:rPr>
              <a:t>Differentiated instruction</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 sz="1100" b="0" i="0" u="none" strike="noStrike" cap="none">
                <a:solidFill>
                  <a:schemeClr val="dk1"/>
                </a:solidFill>
                <a:latin typeface="Calibri"/>
                <a:ea typeface="Calibri"/>
                <a:cs typeface="Calibri"/>
                <a:sym typeface="Calibri"/>
              </a:rPr>
              <a:t>Provide vertical alignment of instruction from grade to grade and school to school</a:t>
            </a:r>
            <a:endParaRPr sz="1100"/>
          </a:p>
          <a:p>
            <a:pPr marL="0" marR="0" lvl="0" indent="0" algn="l" rtl="0">
              <a:lnSpc>
                <a:spcPct val="100000"/>
              </a:lnSpc>
              <a:spcBef>
                <a:spcPts val="0"/>
              </a:spcBef>
              <a:spcAft>
                <a:spcPts val="0"/>
              </a:spcAft>
              <a:buSzPts val="1400"/>
              <a:buNone/>
            </a:pPr>
            <a:r>
              <a:rPr lang="en" sz="1100" b="0" i="0" u="none" strike="noStrike" cap="none">
                <a:solidFill>
                  <a:schemeClr val="dk1"/>
                </a:solidFill>
                <a:latin typeface="Calibri"/>
                <a:ea typeface="Calibri"/>
                <a:cs typeface="Calibri"/>
                <a:sym typeface="Calibri"/>
              </a:rPr>
              <a:t>	Ensure continuity of routines and vocabulary for students across grades and buildings</a:t>
            </a:r>
            <a:endParaRPr sz="1100"/>
          </a:p>
          <a:p>
            <a:pPr marL="0" marR="0" lvl="0" indent="0" algn="l" rtl="0">
              <a:lnSpc>
                <a:spcPct val="100000"/>
              </a:lnSpc>
              <a:spcBef>
                <a:spcPts val="0"/>
              </a:spcBef>
              <a:spcAft>
                <a:spcPts val="0"/>
              </a:spcAft>
              <a:buSzPts val="1400"/>
              <a:buNone/>
            </a:pPr>
            <a:r>
              <a:rPr lang="en" sz="1100" b="0" i="0" u="none" strike="noStrike" cap="none">
                <a:solidFill>
                  <a:schemeClr val="dk1"/>
                </a:solidFill>
                <a:latin typeface="Calibri"/>
                <a:ea typeface="Calibri"/>
                <a:cs typeface="Calibri"/>
                <a:sym typeface="Calibri"/>
              </a:rPr>
              <a:t>Give staff common ground for communication regarding instruction, professional development and goals for students</a:t>
            </a:r>
            <a:endParaRPr sz="1100"/>
          </a:p>
          <a:p>
            <a:pPr marL="0" marR="0" lvl="0" indent="0" algn="l" rtl="0">
              <a:lnSpc>
                <a:spcPct val="100000"/>
              </a:lnSpc>
              <a:spcBef>
                <a:spcPts val="0"/>
              </a:spcBef>
              <a:spcAft>
                <a:spcPts val="0"/>
              </a:spcAft>
              <a:buSzPts val="1400"/>
              <a:buNone/>
            </a:pPr>
            <a:r>
              <a:rPr lang="en" sz="1100" b="0" i="0" u="none" strike="noStrike" cap="none">
                <a:solidFill>
                  <a:schemeClr val="dk1"/>
                </a:solidFill>
                <a:latin typeface="Calibri"/>
                <a:ea typeface="Calibri"/>
                <a:cs typeface="Calibri"/>
                <a:sym typeface="Calibri"/>
              </a:rPr>
              <a:t>Are delivered with fidelity in order to obtain desired outcomes</a:t>
            </a:r>
            <a:endParaRPr sz="1100"/>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53" name="Google Shape;353;ge50fc4b4e3_0_3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e2f6c7de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e2f6c7de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let’s talk about instruction….curriculum is the WHAT, instruction is the HOW.  We want to insure we are using those instructional practices that are “game changers,” or “high leverage practices.”  (Remember Hattie’s hinge point at the beginning?)</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Eventually, we will be identifying a small number of those instructional practices we believe would move the needle for KCKPS students and will invest in getting those installed as “just how we do business at KCKPS.”  These practices should not been seen as separate from our MOI. Hattie’s instructional practices can be aligned to the overarching strategies in out MOI. As we plan our next steps with our MTSS work, we will also be refining schedules to ensure that there is adequate time for both core and intervention (22-23 school year).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98710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ADDED TO SHOW ALIGNMENT OF SIOP TO MOI</a:t>
            </a:r>
          </a:p>
        </p:txBody>
      </p:sp>
    </p:spTree>
    <p:extLst>
      <p:ext uri="{BB962C8B-B14F-4D97-AF65-F5344CB8AC3E}">
        <p14:creationId xmlns:p14="http://schemas.microsoft.com/office/powerpoint/2010/main" val="1961842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e2f6c7de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e2f6c7de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let’s focus on the outer sections of the KS MTSS Framework. The outer parts of the hurricane are those system level pieces that are easy to put to the side, but are the “glue” that holds all of your good work together!  Let’s start with leadership.  Leaders are found at the district, school, and even grade level.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06035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e50fc4b4e3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e50fc4b4e3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One of MTSS’ core beliefs is that “every leader at every level is responsible for every student.”  Stop and talk to your shoulder partner:  what does this statement mean to you?  What does it NOT mean?</a:t>
            </a:r>
          </a:p>
          <a:p>
            <a:pPr marL="0" lvl="0" indent="0" algn="l" rtl="0">
              <a:spcBef>
                <a:spcPts val="0"/>
              </a:spcBef>
              <a:spcAft>
                <a:spcPts val="0"/>
              </a:spcAft>
              <a:buClr>
                <a:schemeClr val="dk1"/>
              </a:buClr>
              <a:buSzPts val="1100"/>
              <a:buFont typeface="Arial"/>
              <a:buNone/>
            </a:pPr>
            <a:endParaRPr lang="en" dirty="0">
              <a:solidFill>
                <a:schemeClr val="dk1"/>
              </a:solidFill>
            </a:endParaRPr>
          </a:p>
          <a:p>
            <a:pPr marL="0" lvl="0" indent="0" algn="l" rtl="0">
              <a:spcBef>
                <a:spcPts val="0"/>
              </a:spcBef>
              <a:spcAft>
                <a:spcPts val="0"/>
              </a:spcAft>
              <a:buNone/>
            </a:pPr>
            <a:r>
              <a:rPr lang="en-US" dirty="0"/>
              <a:t>If every one of us is responsible for the success of every student, we have to have strong  communication.  That means that DILTs and BLTs and collaborative/PLC teams need to regularly communicate what is happening with students--our successes, as well as our challenges.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kind of strong communication requires a formal process to ensure that the voices representing ALL students are heard!</a:t>
            </a: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adbdb84fd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adbdb84fd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Please read KCKPS’s vision/mission and goals. This is what drives our day to day interactions with students. We are all working very hard every day to provide a quality learning experience for every students every day. We care about our students and we want them to succeed and have productive lives. And not just most students, but EVERY student. When we think about “why” our district had made a decision to commit to the MTSS process, </a:t>
            </a:r>
            <a:r>
              <a:rPr lang="en" b="1" u="sng" dirty="0"/>
              <a:t>this</a:t>
            </a:r>
            <a:r>
              <a:rPr lang="en" dirty="0"/>
              <a:t> is the </a:t>
            </a:r>
            <a:r>
              <a:rPr lang="en" b="1" u="sng" dirty="0"/>
              <a:t>why</a:t>
            </a:r>
            <a:r>
              <a:rPr lang="en" dirty="0"/>
              <a:t>. This is our purpose, this is our identity, and we are building the system to make sure that we can accomplish this.</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e2f6c7dea3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e2f6c7dea3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r>
              <a:rPr lang="en" sz="1200" dirty="0">
                <a:solidFill>
                  <a:schemeClr val="dk1"/>
                </a:solidFill>
                <a:latin typeface="Calibri"/>
                <a:ea typeface="Calibri"/>
                <a:cs typeface="Calibri"/>
                <a:sym typeface="Calibri"/>
              </a:rPr>
              <a:t>Here is our DRAFT Communication Flowchart and Self-Correcting Feedback Loop. This was developed in partnership with the KS MTSS Team to ensure the district has clear and effective communication, which is key to the success of any school district. Right now, this will be the avenue for communicating throughout the district and also for getting feedback.</a:t>
            </a:r>
          </a:p>
          <a:p>
            <a:pPr marL="0" lvl="0" indent="0" algn="l" rtl="0">
              <a:spcBef>
                <a:spcPts val="0"/>
              </a:spcBef>
              <a:spcAft>
                <a:spcPts val="0"/>
              </a:spcAft>
              <a:buClr>
                <a:schemeClr val="dk1"/>
              </a:buClr>
              <a:buSzPts val="1400"/>
              <a:buFont typeface="Calibri"/>
              <a:buNone/>
            </a:pPr>
            <a:endParaRPr lang="en"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Calibri"/>
              <a:buNone/>
            </a:pPr>
            <a:r>
              <a:rPr lang="en" sz="1200" dirty="0">
                <a:solidFill>
                  <a:schemeClr val="dk1"/>
                </a:solidFill>
                <a:latin typeface="Calibri"/>
                <a:ea typeface="Calibri"/>
                <a:cs typeface="Calibri"/>
                <a:sym typeface="Calibri"/>
              </a:rPr>
              <a:t>Smaller graphic – Inner Communication within Central Office and District Departments </a:t>
            </a:r>
          </a:p>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 sz="1200" dirty="0">
                <a:solidFill>
                  <a:schemeClr val="dk1"/>
                </a:solidFill>
                <a:latin typeface="Calibri"/>
                <a:ea typeface="Calibri"/>
                <a:cs typeface="Calibri"/>
                <a:sym typeface="Calibri"/>
              </a:rPr>
              <a:t>Larger Graphic – Communication across t</a:t>
            </a:r>
            <a:r>
              <a:rPr lang="en-US" sz="1200" dirty="0">
                <a:solidFill>
                  <a:schemeClr val="dk1"/>
                </a:solidFill>
                <a:latin typeface="Calibri"/>
                <a:ea typeface="Calibri"/>
                <a:cs typeface="Calibri"/>
                <a:sym typeface="Calibri"/>
              </a:rPr>
              <a:t>he</a:t>
            </a:r>
            <a:r>
              <a:rPr lang="en" sz="1200" dirty="0">
                <a:solidFill>
                  <a:schemeClr val="dk1"/>
                </a:solidFill>
                <a:latin typeface="Calibri"/>
                <a:ea typeface="Calibri"/>
                <a:cs typeface="Calibri"/>
                <a:sym typeface="Calibri"/>
              </a:rPr>
              <a:t> system. Communication isn’t a one-way street…it is two-way. Therefore, communication will come from the district but the district needs to get information back to help know what’s working and what’s not. Data will be used to help us make that determination. </a:t>
            </a:r>
            <a:r>
              <a:rPr lang="en-US" sz="1200" dirty="0">
                <a:solidFill>
                  <a:schemeClr val="dk1"/>
                </a:solidFill>
                <a:latin typeface="Calibri"/>
                <a:ea typeface="Calibri"/>
                <a:cs typeface="Calibri"/>
                <a:sym typeface="Calibri"/>
              </a:rPr>
              <a:t>The improvement of a school system is dependent on creating collective expertise among all these loops. These different teams work together to analyze evidence of effectiveness, identify student needs, and select evidence-based strategies and practices to improve student learning. </a:t>
            </a:r>
          </a:p>
          <a:p>
            <a:pPr marL="0" lvl="0" indent="0" algn="l" rtl="0">
              <a:spcBef>
                <a:spcPts val="0"/>
              </a:spcBef>
              <a:spcAft>
                <a:spcPts val="0"/>
              </a:spcAft>
              <a:buClr>
                <a:schemeClr val="dk1"/>
              </a:buClr>
              <a:buSzPts val="1400"/>
              <a:buFont typeface="Calibri"/>
              <a:buNone/>
            </a:pPr>
            <a:endParaRPr lang="en"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Calibri"/>
              <a:buNone/>
            </a:pPr>
            <a:r>
              <a:rPr lang="en" sz="1200" dirty="0">
                <a:solidFill>
                  <a:schemeClr val="dk1"/>
                </a:solidFill>
                <a:latin typeface="Calibri"/>
                <a:ea typeface="Calibri"/>
                <a:cs typeface="Calibri"/>
                <a:sym typeface="Calibri"/>
              </a:rPr>
              <a:t>IF TIME PERMITS…</a:t>
            </a:r>
          </a:p>
          <a:p>
            <a:pPr marL="0" lvl="0" indent="0" algn="l" rtl="0">
              <a:spcBef>
                <a:spcPts val="0"/>
              </a:spcBef>
              <a:spcAft>
                <a:spcPts val="0"/>
              </a:spcAft>
              <a:buClr>
                <a:schemeClr val="dk1"/>
              </a:buClr>
              <a:buSzPts val="1400"/>
              <a:buFont typeface="Calibri"/>
              <a:buNone/>
            </a:pPr>
            <a:r>
              <a:rPr lang="en" sz="1200" dirty="0">
                <a:solidFill>
                  <a:schemeClr val="dk1"/>
                </a:solidFill>
                <a:latin typeface="Calibri"/>
                <a:ea typeface="Calibri"/>
                <a:cs typeface="Calibri"/>
                <a:sym typeface="Calibri"/>
              </a:rPr>
              <a:t>Key components of the Self-Correcting Feedback Loop (SCFL) and WHY we, Kansas MTSS, emphasize it: </a:t>
            </a:r>
            <a:endParaRPr dirty="0">
              <a:solidFill>
                <a:schemeClr val="dk1"/>
              </a:solidFill>
            </a:endParaRPr>
          </a:p>
          <a:p>
            <a:pPr marL="228245" lvl="0" indent="-228245" algn="l" rtl="0">
              <a:spcBef>
                <a:spcPts val="0"/>
              </a:spcBef>
              <a:spcAft>
                <a:spcPts val="0"/>
              </a:spcAft>
              <a:buClr>
                <a:schemeClr val="dk1"/>
              </a:buClr>
              <a:buSzPts val="1200"/>
              <a:buFont typeface="Calibri"/>
              <a:buAutoNum type="arabicParenR"/>
            </a:pPr>
            <a:r>
              <a:rPr lang="en" sz="1200" dirty="0">
                <a:solidFill>
                  <a:schemeClr val="dk1"/>
                </a:solidFill>
                <a:latin typeface="Calibri"/>
                <a:ea typeface="Calibri"/>
                <a:cs typeface="Calibri"/>
                <a:sym typeface="Calibri"/>
              </a:rPr>
              <a:t>The defining element of an effective MTSS is a self-correcting feedback loop. </a:t>
            </a:r>
            <a:endParaRPr dirty="0">
              <a:solidFill>
                <a:schemeClr val="dk1"/>
              </a:solidFill>
            </a:endParaRPr>
          </a:p>
          <a:p>
            <a:pPr marL="228245" lvl="0" indent="-228245" algn="l" rtl="0">
              <a:spcBef>
                <a:spcPts val="0"/>
              </a:spcBef>
              <a:spcAft>
                <a:spcPts val="0"/>
              </a:spcAft>
              <a:buClr>
                <a:schemeClr val="dk1"/>
              </a:buClr>
              <a:buSzPts val="1200"/>
              <a:buFont typeface="Calibri"/>
              <a:buAutoNum type="arabicParenR"/>
            </a:pPr>
            <a:r>
              <a:rPr lang="en" sz="1200" dirty="0">
                <a:solidFill>
                  <a:schemeClr val="dk1"/>
                </a:solidFill>
                <a:latin typeface="Calibri"/>
                <a:ea typeface="Calibri"/>
                <a:cs typeface="Calibri"/>
                <a:sym typeface="Calibri"/>
              </a:rPr>
              <a:t>A self-correcting feedback loop is achieved through the use of a problem-solving process that continually collects data, analyzes results, and makes adjustments aimed at positively influencing student learning and achievement.</a:t>
            </a:r>
            <a:endParaRPr dirty="0">
              <a:solidFill>
                <a:schemeClr val="dk1"/>
              </a:solidFill>
            </a:endParaRPr>
          </a:p>
          <a:p>
            <a:pPr marL="228245" lvl="0" indent="-228245" algn="l" rtl="0">
              <a:spcBef>
                <a:spcPts val="0"/>
              </a:spcBef>
              <a:spcAft>
                <a:spcPts val="0"/>
              </a:spcAft>
              <a:buClr>
                <a:schemeClr val="dk1"/>
              </a:buClr>
              <a:buSzPts val="1200"/>
              <a:buFont typeface="Calibri"/>
              <a:buAutoNum type="arabicParenR"/>
            </a:pPr>
            <a:r>
              <a:rPr lang="en" sz="1200" dirty="0">
                <a:solidFill>
                  <a:schemeClr val="dk1"/>
                </a:solidFill>
                <a:latin typeface="Calibri"/>
                <a:ea typeface="Calibri"/>
                <a:cs typeface="Calibri"/>
                <a:sym typeface="Calibri"/>
              </a:rPr>
              <a:t>Best case is to have all three functioning – MUST have instruction &amp; building system functioning</a:t>
            </a:r>
            <a:endParaRPr dirty="0">
              <a:solidFill>
                <a:schemeClr val="dk1"/>
              </a:solidFill>
            </a:endParaRPr>
          </a:p>
          <a:p>
            <a:pPr marL="228245" lvl="0" indent="-228245" algn="l" rtl="0">
              <a:spcBef>
                <a:spcPts val="0"/>
              </a:spcBef>
              <a:spcAft>
                <a:spcPts val="0"/>
              </a:spcAft>
              <a:buClr>
                <a:schemeClr val="dk1"/>
              </a:buClr>
              <a:buSzPts val="1200"/>
              <a:buFont typeface="Calibri"/>
              <a:buAutoNum type="arabicParenR"/>
            </a:pPr>
            <a:r>
              <a:rPr lang="en" sz="1200" dirty="0">
                <a:solidFill>
                  <a:schemeClr val="dk1"/>
                </a:solidFill>
                <a:latin typeface="Calibri"/>
                <a:ea typeface="Calibri"/>
                <a:cs typeface="Calibri"/>
                <a:sym typeface="Calibri"/>
              </a:rPr>
              <a:t>Also point out to teams that the problem solving process (look, think, act) is embedded within the SCFL. </a:t>
            </a:r>
            <a:endParaRPr dirty="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e2f6c7de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e2f6c7de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we want to build for success, we have to ensure people are getting the professional development they need to be successful with each of these pieces of the framework.  Part of this year’s PD will include giving FAST, opportunities to participate in LETRS (EC-5 ONLY), and how to use data to make decisions, not just collect it.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year, teachers will need training in FAST.  Step one is simply giving teachers the time to learn HOW to give the assessments they will be responsible for.  That PD is available online.  DO NOT WORRY about trying to figure out which reports to use to interpret.  The goal this fall is to get the right assessment given to the right students in the right way!   PD will be provided later on how to interpret and use that data.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Once the new core curriculum is selected, PD will need to be provided  in how to use it well.</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11981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e50fc4b4e3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e50fc4b4e3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IF NOT EC-5 (DELETE)</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As part of the state’s use of ESSR money, this deep reading knowledge will be available to some teachers across the state--KCK teachers are part of that first group with an opportunity to be part of this!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LETRS is not reading strategies or a curriculum--written by Drs. Louisa Moat and Carol Tolman, </a:t>
            </a:r>
            <a:r>
              <a:rPr lang="en" sz="1200" i="1" dirty="0">
                <a:solidFill>
                  <a:srgbClr val="2E363D"/>
                </a:solidFill>
              </a:rPr>
              <a:t>LETRS</a:t>
            </a:r>
            <a:r>
              <a:rPr lang="en" sz="1200" dirty="0">
                <a:solidFill>
                  <a:srgbClr val="2E363D"/>
                </a:solidFill>
                <a:highlight>
                  <a:srgbClr val="FFFFFF"/>
                </a:highlight>
              </a:rPr>
              <a:t> provides teachers with the research, depth of knowledge, and skills to make a significant improvement in the literacy and language development of every student. </a:t>
            </a:r>
            <a:r>
              <a:rPr lang="en" sz="1200" i="1" dirty="0">
                <a:solidFill>
                  <a:srgbClr val="2E363D"/>
                </a:solidFill>
                <a:highlight>
                  <a:srgbClr val="FFFFFF"/>
                </a:highlight>
              </a:rPr>
              <a:t>Note: LETRS for Early Childhood is written by Drs. Louisa Moat and Lucy Hart Paulson</a:t>
            </a:r>
            <a:endParaRPr i="1"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e2f6c7de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e2f6c7de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Finally, let’s look at empowering culture.  Building an MTSS well in and of itself begins to develop that empowering culture within a district.  We begin to have collective efficacy, which has one of the highest effect sizes Hattie has studied!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Part of this year’s work in creating that culture is working with PLCs as an avenue for improvement, not just at the student or classroom level, but also at the school and district level.  We always need to keep family partnerships in mind--how do we engage families in the work we are doing?</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22497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7adbdb84fd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g7adbdb84fd_0_3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1400"/>
              <a:buNone/>
            </a:pPr>
            <a:r>
              <a:rPr lang="en" sz="1200">
                <a:solidFill>
                  <a:schemeClr val="dk1"/>
                </a:solidFill>
                <a:latin typeface="Calibri"/>
                <a:ea typeface="Calibri"/>
                <a:cs typeface="Calibri"/>
                <a:sym typeface="Calibri"/>
              </a:rPr>
              <a:t>An empowering culture runs on strong data.  PLC conversations become data-focused.</a:t>
            </a:r>
            <a:endParaRPr sz="1200">
              <a:solidFill>
                <a:schemeClr val="dk1"/>
              </a:solidFill>
              <a:latin typeface="Calibri"/>
              <a:ea typeface="Calibri"/>
              <a:cs typeface="Calibri"/>
              <a:sym typeface="Calibri"/>
            </a:endParaRPr>
          </a:p>
          <a:p>
            <a:pPr marL="0" marR="0" lvl="0" indent="0" algn="l" rtl="0">
              <a:lnSpc>
                <a:spcPct val="90000"/>
              </a:lnSpc>
              <a:spcBef>
                <a:spcPts val="0"/>
              </a:spcBef>
              <a:spcAft>
                <a:spcPts val="0"/>
              </a:spcAft>
              <a:buSzPts val="1400"/>
              <a:buNone/>
            </a:pPr>
            <a:endParaRPr sz="1200">
              <a:solidFill>
                <a:schemeClr val="dk1"/>
              </a:solidFill>
              <a:latin typeface="Calibri"/>
              <a:ea typeface="Calibri"/>
              <a:cs typeface="Calibri"/>
              <a:sym typeface="Calibri"/>
            </a:endParaRPr>
          </a:p>
          <a:p>
            <a:pPr marL="0" marR="0" lvl="0" indent="0" algn="l" rtl="0">
              <a:lnSpc>
                <a:spcPct val="90000"/>
              </a:lnSpc>
              <a:spcBef>
                <a:spcPts val="0"/>
              </a:spcBef>
              <a:spcAft>
                <a:spcPts val="0"/>
              </a:spcAft>
              <a:buSzPts val="1400"/>
              <a:buNone/>
            </a:pPr>
            <a:r>
              <a:rPr lang="en" sz="1200" b="0" i="0" u="none" strike="noStrike" cap="none">
                <a:solidFill>
                  <a:schemeClr val="dk1"/>
                </a:solidFill>
                <a:latin typeface="Calibri"/>
                <a:ea typeface="Calibri"/>
                <a:cs typeface="Calibri"/>
                <a:sym typeface="Calibri"/>
              </a:rPr>
              <a:t>A data-driven</a:t>
            </a:r>
            <a:r>
              <a:rPr lang="en" sz="1200" b="1" i="0" u="none" strike="noStrike" cap="none">
                <a:solidFill>
                  <a:schemeClr val="dk1"/>
                </a:solidFill>
                <a:latin typeface="Calibri"/>
                <a:ea typeface="Calibri"/>
                <a:cs typeface="Calibri"/>
                <a:sym typeface="Calibri"/>
              </a:rPr>
              <a:t> framework </a:t>
            </a:r>
            <a:r>
              <a:rPr lang="en" sz="1200" b="0" i="0" u="none" strike="noStrike" cap="none">
                <a:solidFill>
                  <a:schemeClr val="dk1"/>
                </a:solidFill>
                <a:latin typeface="Calibri"/>
                <a:ea typeface="Calibri"/>
                <a:cs typeface="Calibri"/>
                <a:sym typeface="Calibri"/>
              </a:rPr>
              <a:t>that can be used to</a:t>
            </a:r>
            <a:endParaRPr sz="1200"/>
          </a:p>
          <a:p>
            <a:pPr marL="742950" marR="0" lvl="1" indent="-285750" algn="l" rtl="0">
              <a:lnSpc>
                <a:spcPct val="90000"/>
              </a:lnSpc>
              <a:spcBef>
                <a:spcPts val="0"/>
              </a:spcBef>
              <a:spcAft>
                <a:spcPts val="0"/>
              </a:spcAft>
              <a:buSzPts val="1400"/>
              <a:buNone/>
            </a:pPr>
            <a:r>
              <a:rPr lang="en" sz="1200" b="0" i="0" u="none" strike="noStrike" cap="none">
                <a:solidFill>
                  <a:schemeClr val="dk1"/>
                </a:solidFill>
                <a:latin typeface="Calibri"/>
                <a:ea typeface="Calibri"/>
                <a:cs typeface="Calibri"/>
                <a:sym typeface="Calibri"/>
              </a:rPr>
              <a:t>Monitor the overall level of risk and progress in the school as a whole</a:t>
            </a:r>
            <a:endParaRPr sz="1200"/>
          </a:p>
          <a:p>
            <a:pPr marL="742950" marR="0" lvl="1" indent="-285750" algn="l" rtl="0">
              <a:lnSpc>
                <a:spcPct val="90000"/>
              </a:lnSpc>
              <a:spcBef>
                <a:spcPts val="0"/>
              </a:spcBef>
              <a:spcAft>
                <a:spcPts val="0"/>
              </a:spcAft>
              <a:buSzPts val="1400"/>
              <a:buNone/>
            </a:pPr>
            <a:r>
              <a:rPr lang="en" sz="1200" b="0" i="0" u="none" strike="noStrike" cap="none">
                <a:solidFill>
                  <a:schemeClr val="dk1"/>
                </a:solidFill>
                <a:latin typeface="Calibri"/>
                <a:ea typeface="Calibri"/>
                <a:cs typeface="Calibri"/>
                <a:sym typeface="Calibri"/>
              </a:rPr>
              <a:t>Identify students who may require additional supports in academic, behavioral, and social domains</a:t>
            </a:r>
            <a:endParaRPr sz="1200" b="0" i="0" u="none" strike="noStrike" cap="none">
              <a:solidFill>
                <a:schemeClr val="dk1"/>
              </a:solidFill>
              <a:latin typeface="Calibri"/>
              <a:ea typeface="Calibri"/>
              <a:cs typeface="Calibri"/>
              <a:sym typeface="Calibri"/>
            </a:endParaRPr>
          </a:p>
          <a:p>
            <a:pPr marL="742950" marR="0" lvl="1" indent="-285750" algn="l" rtl="0">
              <a:lnSpc>
                <a:spcPct val="90000"/>
              </a:lnSpc>
              <a:spcBef>
                <a:spcPts val="0"/>
              </a:spcBef>
              <a:spcAft>
                <a:spcPts val="0"/>
              </a:spcAft>
              <a:buClr>
                <a:schemeClr val="dk1"/>
              </a:buClr>
              <a:buSzPts val="1400"/>
              <a:buFont typeface="Calibri"/>
              <a:buNone/>
            </a:pPr>
            <a:r>
              <a:rPr lang="en" sz="1200" b="0" i="0" u="none" strike="noStrike" cap="none">
                <a:solidFill>
                  <a:schemeClr val="dk1"/>
                </a:solidFill>
                <a:latin typeface="Calibri"/>
                <a:ea typeface="Calibri"/>
                <a:cs typeface="Calibri"/>
                <a:sym typeface="Calibri"/>
              </a:rPr>
              <a:t>The goal is to have 80% of students at benchmark. This is what we can expect when Tier 1 is effective. Below 80% at Tier 1, we would want to look at core (both programs and instruction/fidelity). </a:t>
            </a:r>
            <a:endParaRPr sz="1200"/>
          </a:p>
          <a:p>
            <a:pPr marL="742950" marR="0" lvl="1" indent="-285750" algn="l" rtl="0">
              <a:lnSpc>
                <a:spcPct val="90000"/>
              </a:lnSpc>
              <a:spcBef>
                <a:spcPts val="0"/>
              </a:spcBef>
              <a:spcAft>
                <a:spcPts val="0"/>
              </a:spcAft>
              <a:buClr>
                <a:schemeClr val="dk1"/>
              </a:buClr>
              <a:buSzPts val="1400"/>
              <a:buFont typeface="Calibri"/>
              <a:buNone/>
            </a:pPr>
            <a:r>
              <a:rPr lang="en" sz="1200" b="0" i="0" u="none" strike="noStrike" cap="none">
                <a:solidFill>
                  <a:schemeClr val="dk1"/>
                </a:solidFill>
                <a:latin typeface="Calibri"/>
                <a:ea typeface="Calibri"/>
                <a:cs typeface="Calibri"/>
                <a:sym typeface="Calibri"/>
              </a:rPr>
              <a:t>Tier 2—15%</a:t>
            </a:r>
            <a:endParaRPr sz="1200"/>
          </a:p>
          <a:p>
            <a:pPr marL="742950" marR="0" lvl="1" indent="-285750" algn="l" rtl="0">
              <a:lnSpc>
                <a:spcPct val="90000"/>
              </a:lnSpc>
              <a:spcBef>
                <a:spcPts val="0"/>
              </a:spcBef>
              <a:spcAft>
                <a:spcPts val="0"/>
              </a:spcAft>
              <a:buClr>
                <a:schemeClr val="dk1"/>
              </a:buClr>
              <a:buSzPts val="1400"/>
              <a:buFont typeface="Calibri"/>
              <a:buNone/>
            </a:pPr>
            <a:r>
              <a:rPr lang="en" sz="1200" b="0" i="0" u="none" strike="noStrike" cap="none">
                <a:solidFill>
                  <a:schemeClr val="dk1"/>
                </a:solidFill>
                <a:latin typeface="Calibri"/>
                <a:ea typeface="Calibri"/>
                <a:cs typeface="Calibri"/>
                <a:sym typeface="Calibri"/>
              </a:rPr>
              <a:t>Tier 3—5%</a:t>
            </a:r>
            <a:endParaRPr sz="1200"/>
          </a:p>
          <a:p>
            <a:pPr marL="0" marR="0" lvl="0" indent="0" algn="l" rtl="0">
              <a:lnSpc>
                <a:spcPct val="100000"/>
              </a:lnSpc>
              <a:spcBef>
                <a:spcPts val="0"/>
              </a:spcBef>
              <a:spcAft>
                <a:spcPts val="0"/>
              </a:spcAft>
              <a:buSzPts val="1400"/>
              <a:buNone/>
            </a:pPr>
            <a:r>
              <a:rPr lang="en" sz="1200"/>
              <a:t>Ask: Where do you see students in special education within this triangle? (They are throughout--Tier 3 does NOT equal sp. education)</a:t>
            </a:r>
            <a:endParaRPr sz="1200"/>
          </a:p>
          <a:p>
            <a:pPr marL="0" marR="0" lvl="0" indent="0" algn="l" rtl="0">
              <a:lnSpc>
                <a:spcPct val="100000"/>
              </a:lnSpc>
              <a:spcBef>
                <a:spcPts val="0"/>
              </a:spcBef>
              <a:spcAft>
                <a:spcPts val="0"/>
              </a:spcAft>
              <a:buSzPts val="1400"/>
              <a:buNone/>
            </a:pPr>
            <a:endParaRPr sz="1200"/>
          </a:p>
          <a:p>
            <a:pPr marL="0" marR="0" lvl="0" indent="0" algn="l" rtl="0">
              <a:lnSpc>
                <a:spcPct val="100000"/>
              </a:lnSpc>
              <a:spcBef>
                <a:spcPts val="0"/>
              </a:spcBef>
              <a:spcAft>
                <a:spcPts val="0"/>
              </a:spcAft>
              <a:buSzPts val="1400"/>
              <a:buNone/>
            </a:pPr>
            <a:r>
              <a:rPr lang="en" sz="1200"/>
              <a:t>Use this slide to think about what all schools will be using/doing with MTSS - the core curriculum and what all kids are getting. The data you will be looking at is how successful is your core by using FASTBridge’s Group Screening Report.</a:t>
            </a:r>
            <a:endParaRPr sz="1200"/>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78" name="Google Shape;478;g7adbdb84fd_0_3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34</a:t>
            </a:fld>
            <a:endParaRPr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e50fc4b4e3_0_2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ge50fc4b4e3_0_2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Part of the work of an empowering culture is to create impact cycles.  In educational world, we tend to do a lot of looking and acting.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Name some actions you could take for a kid that does not do homework?</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(Tell Claire Overstake’s story of her middle school student who did not do homework--running drugs with foreign bank accounts, plan to “retire” at 18).</a:t>
            </a:r>
            <a:endParaRPr dirty="0"/>
          </a:p>
          <a:p>
            <a:pPr marL="0" lvl="0" indent="0" algn="l" rtl="0">
              <a:spcBef>
                <a:spcPts val="0"/>
              </a:spcBef>
              <a:spcAft>
                <a:spcPts val="0"/>
              </a:spcAft>
              <a:buNone/>
            </a:pPr>
            <a:r>
              <a:rPr lang="en" dirty="0"/>
              <a:t>	If we don’t take the half step back to think, and simply act, or rather RE-act, our responses to student and system level needs may not address the real issue.</a:t>
            </a:r>
            <a:endParaRPr dirty="0"/>
          </a:p>
          <a:p>
            <a:pPr marL="0" lvl="0" indent="0" algn="l" rtl="0">
              <a:spcBef>
                <a:spcPts val="0"/>
              </a:spcBef>
              <a:spcAft>
                <a:spcPts val="0"/>
              </a:spcAft>
              <a:buNone/>
            </a:pPr>
            <a:endParaRPr dirty="0"/>
          </a:p>
        </p:txBody>
      </p:sp>
      <p:sp>
        <p:nvSpPr>
          <p:cNvPr id="488" name="Google Shape;488;ge50fc4b4e3_0_2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adbdb84fd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adbdb84fd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By establishing and implementing a district-wide MTSS Framework, KCKPS is well on the way to Reaching our Vision, Mission, and Goal! </a:t>
            </a:r>
            <a:endParaRPr dirty="0"/>
          </a:p>
        </p:txBody>
      </p:sp>
    </p:spTree>
    <p:extLst>
      <p:ext uri="{BB962C8B-B14F-4D97-AF65-F5344CB8AC3E}">
        <p14:creationId xmlns:p14="http://schemas.microsoft.com/office/powerpoint/2010/main" val="107048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e510bb04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e510bb04f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 dirty="0"/>
              <a:t>As we begin to put the necessary pieces in place to structure our MTSS framework, we must remember that the implementation of creating the Kansas MTSS is neither a quick fix nor the adoption of new rhetoric. It is a thoughtful and intentional redesign of educational practices and support provided by general education and entitlement programs such as Title I, ESOL, and special education to ensure the needs of </a:t>
            </a:r>
            <a:r>
              <a:rPr lang="en" b="1" u="sng" dirty="0"/>
              <a:t>all</a:t>
            </a:r>
            <a:r>
              <a:rPr lang="en" dirty="0"/>
              <a:t> students are being met in the most effective and efficient way possible.</a:t>
            </a:r>
            <a:endParaRPr dirty="0"/>
          </a:p>
          <a:p>
            <a:pPr marL="0" lvl="0" indent="0" algn="l" rtl="0">
              <a:lnSpc>
                <a:spcPct val="100000"/>
              </a:lnSpc>
              <a:spcBef>
                <a:spcPts val="0"/>
              </a:spcBef>
              <a:spcAft>
                <a:spcPts val="0"/>
              </a:spcAft>
              <a:buSzPts val="1400"/>
              <a:buNone/>
            </a:pPr>
            <a:endParaRPr dirty="0"/>
          </a:p>
        </p:txBody>
      </p:sp>
      <p:sp>
        <p:nvSpPr>
          <p:cNvPr id="171" name="Google Shape;171;ge510bb04f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adbdb84fd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7adbdb84fd_0_3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 sz="1200" b="0" i="0" u="none" strike="noStrike" cap="none" dirty="0">
                <a:solidFill>
                  <a:schemeClr val="dk1"/>
                </a:solidFill>
                <a:latin typeface="Calibri"/>
                <a:ea typeface="Calibri"/>
                <a:cs typeface="Calibri"/>
                <a:sym typeface="Calibri"/>
              </a:rPr>
              <a:t>Implementation science integrates the multistage approach to change. The progression of the implementation process is captured by the stages of implementation identified as: (1) exploration and adoption, (2) program installation, (3) initial implementation, and (4) full implementation. Rather than being a linear process, the stages are assumed to interact and impact one another in complex ways (e.g., after years of full implementation, the exploration stage may be revisited after a major change in leadership or system supports). </a:t>
            </a:r>
            <a:endParaRPr dirty="0"/>
          </a:p>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 sz="1200" b="0" i="0" u="none" strike="noStrike" cap="none" dirty="0">
                <a:solidFill>
                  <a:schemeClr val="dk1"/>
                </a:solidFill>
                <a:latin typeface="Calibri"/>
                <a:ea typeface="Calibri"/>
                <a:cs typeface="Calibri"/>
                <a:sym typeface="Calibri"/>
              </a:rPr>
              <a:t>Click: In Kansas MTSS, our phases are titled slightly differently, but have the same basic purpose: to create a slower, more deliberate and deliberated process to guide implementation of researched and evidence based practices.</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 sz="1200" dirty="0">
                <a:solidFill>
                  <a:schemeClr val="dk1"/>
                </a:solidFill>
                <a:latin typeface="Calibri"/>
                <a:ea typeface="Calibri"/>
                <a:cs typeface="Calibri"/>
                <a:sym typeface="Calibri"/>
              </a:rPr>
              <a:t>What we are saying is that MTSS is a process. It takes time and planning to make sure implementation is as successful as it can be. The whole process can take anywhere from 3-5 years. Therefore, we will work carefully as a district to plan and implement accordingly so that we can effectively sustain what’s put in place. </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200" dirty="0">
              <a:solidFill>
                <a:schemeClr val="dk1"/>
              </a:solidFill>
              <a:latin typeface="Calibri"/>
              <a:ea typeface="Calibri"/>
              <a:cs typeface="Calibri"/>
              <a:sym typeface="Calibri"/>
            </a:endParaRPr>
          </a:p>
        </p:txBody>
      </p:sp>
      <p:sp>
        <p:nvSpPr>
          <p:cNvPr id="142" name="Google Shape;142;g7adbdb84fd_0_3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adbdb84fd_0_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7adbdb84fd_0_35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dirty="0"/>
              <a:t>When we move into the work of MTSS, we look at the framework in relation to John Hattie’s research and Visible Learning. Discuss Hattie’s “hinge point” and how it can be used to start discussions among teams as to what instructional practices have the most impact and what practices they want to put resources, PD, and time behind.</a:t>
            </a:r>
            <a:endParaRPr sz="1100" dirty="0">
              <a:latin typeface="Arial"/>
              <a:ea typeface="Arial"/>
              <a:cs typeface="Arial"/>
              <a:sym typeface="Arial"/>
            </a:endParaRPr>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r>
              <a:rPr lang="en" dirty="0"/>
              <a:t>We want to do as many instructional practices from the “Zone of Desired Effects” as possible, and replace practices in the Negative, Low, and Medium range when possible.</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r>
              <a:rPr lang="en" dirty="0"/>
              <a:t>Any factor greater than .4 has an even greater positive effect on student learning. So, where does MTSS fall withing Hattie’s Zone of Desired Effects?  </a:t>
            </a:r>
            <a:endParaRPr dirty="0"/>
          </a:p>
          <a:p>
            <a:pPr marL="0" lvl="0" indent="0" algn="l" rtl="0">
              <a:spcBef>
                <a:spcPts val="0"/>
              </a:spcBef>
              <a:spcAft>
                <a:spcPts val="0"/>
              </a:spcAft>
              <a:buClr>
                <a:schemeClr val="dk1"/>
              </a:buClr>
              <a:buFont typeface="Arial"/>
              <a:buNone/>
            </a:pPr>
            <a:endParaRPr dirty="0">
              <a:solidFill>
                <a:srgbClr val="0C4E8F"/>
              </a:solidFill>
            </a:endParaRPr>
          </a:p>
          <a:p>
            <a:pPr marL="0" lvl="0" indent="0" algn="l" rtl="0">
              <a:spcBef>
                <a:spcPts val="0"/>
              </a:spcBef>
              <a:spcAft>
                <a:spcPts val="0"/>
              </a:spcAft>
              <a:buNone/>
            </a:pPr>
            <a:endParaRPr dirty="0"/>
          </a:p>
        </p:txBody>
      </p:sp>
      <p:sp>
        <p:nvSpPr>
          <p:cNvPr id="178" name="Google Shape;178;g7adbdb84fd_0_3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adbdb84fd_0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adbdb84fd_0_35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7adbdb84fd_0_3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adbdb84fd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adbdb84fd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When we think about your mission, we think about this quote. (allow time for participants to reflect on the quote). We said we wanted EACH student prepared for careers and that we wanted to be sure that every student and every level is on track. This is what we’re hoping to build and this is why our district decided to partner with KS MTSS. How do we make sure every student has this great teacher and it’s not up to chance? How do we make sure each student is on track and on time for success at every level? We design a system to ensure it happens. The KS MTSS project is actually funded through Part B funds (discretionary) from IDEA and ESSA for at-risk students. Therefore, KS MTSS is charged with working with school districts to providing students, who are most at-risk, with evidence-based instruction and curriculum. Equity is a legal requirement and an expectation. We do this through a systems-based approach - doing what we know works best for ALL students.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That’s why the KS MTSS and Alignments team has spent a lot of time with the district leaders finding out about what is in place, what the barriers are to implementing this system, and how we can focus and align what is happening in the district so you’re all headed in the same direction, focusing on the same things, with the support you need. Another way of saying what we’re doing is that we’re building a school system (School District) instead of a system of schools (District OF Schools), which is traditionally what we have seen in districts. Everyone trying to do their own thing to try to meet the needs of all students, but now we are doing it together – AS A DISTRICT.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adbdb84fd_0_2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adbdb84fd_0_28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Before we start talking about what MTSS actually is, let’s talk about some of the misunderstandings that we often hear about KS MTSS. Let’s start with dispelling some myths about MTSS. A lot of people think they are “doing” MTSS and they may have some of the pieces in place within </a:t>
            </a:r>
            <a:r>
              <a:rPr lang="en" sz="1200" dirty="0" err="1"/>
              <a:t>th</a:t>
            </a:r>
            <a:r>
              <a:rPr lang="en-US" sz="1200" dirty="0" err="1"/>
              <a:t>ei</a:t>
            </a:r>
            <a:r>
              <a:rPr lang="en" sz="1200" dirty="0"/>
              <a:t>r buildings. Notice that we are intentional about putting the word “Kansas” in front of the term “MTSS”. That’s because this is the model that was developed for Kansas specifically, based on the research the KS MTSS project has done about what it takes to build and implement true systems change and how to meet the needs of all students. </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 sz="1200" dirty="0"/>
              <a:t>One myth we often hear is that MTSS is about putting interventions in place. Many schools begin this process thinking they are going to start identifying students who need interventions. While interventions are certainly important and we do help structure schools to support interventions for struggling learners, (click) MTSS does emphasize first and foremost, a strong Tier 1 in terms of curriculum and instruction. An effective MTSS model must address the foundational curriculum and instruction that ALL students need and should get. This is where we know we can have the largest impact on student achievement. We usually say that you can’t intervene our way out of ineffective core instruction and if you have a large percentage of students not being successful with Tier 1 (core) curriculum and instruction, KS MTSS recommends that districts focus on and strengthen their core. Oftentimes, students are struggling because they missed skills in core, not necessarily because they have a disability. </a:t>
            </a:r>
            <a:endParaRPr sz="1200" dirty="0"/>
          </a:p>
          <a:p>
            <a:pPr marL="0" lvl="0" indent="0" algn="l" rtl="0">
              <a:spcBef>
                <a:spcPts val="0"/>
              </a:spcBef>
              <a:spcAft>
                <a:spcPts val="0"/>
              </a:spcAft>
              <a:buNone/>
            </a:pPr>
            <a:endParaRPr sz="1200" b="1" dirty="0"/>
          </a:p>
          <a:p>
            <a:pPr marL="0" lvl="0" indent="0" algn="l" rtl="0">
              <a:spcBef>
                <a:spcPts val="0"/>
              </a:spcBef>
              <a:spcAft>
                <a:spcPts val="0"/>
              </a:spcAft>
              <a:buNone/>
            </a:pPr>
            <a:r>
              <a:rPr lang="en" sz="1200" b="1" dirty="0"/>
              <a:t>In a few minutes, we will discuss the district’s focus on Quality Tier 1 instruction for the 21-22 school year.</a:t>
            </a:r>
            <a:endParaRPr sz="1200" dirty="0">
              <a:solidFill>
                <a:srgbClr val="FF0000"/>
              </a:solidFill>
            </a:endParaRPr>
          </a:p>
        </p:txBody>
      </p:sp>
      <p:sp>
        <p:nvSpPr>
          <p:cNvPr id="202" name="Google Shape;202;g7adbdb84fd_0_2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6" name="Google Shape;56;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7" name="Google Shape;57;p14"/>
          <p:cNvSpPr txBox="1">
            <a:spLocks noGrp="1"/>
          </p:cNvSpPr>
          <p:nvPr>
            <p:ph type="ftr" idx="11"/>
          </p:nvPr>
        </p:nvSpPr>
        <p:spPr>
          <a:xfrm>
            <a:off x="1143000" y="4297883"/>
            <a:ext cx="6858000" cy="8445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0" name="Google Shape;60;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1" name="Google Shape;61;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2" name="Google Shape;62;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3" name="Google Shape;63;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u="none" strike="noStrike" cap="none">
                <a:solidFill>
                  <a:schemeClr val="dk1"/>
                </a:solidFill>
                <a:latin typeface="Calibri"/>
                <a:ea typeface="Calibri"/>
                <a:cs typeface="Calibri"/>
                <a:sym typeface="Calibri"/>
              </a:defRPr>
            </a:lvl1pPr>
            <a:lvl2pPr marL="0" marR="0" lvl="1" indent="0" algn="l" rtl="0">
              <a:spcBef>
                <a:spcPts val="0"/>
              </a:spcBef>
              <a:buNone/>
              <a:defRPr sz="1400" b="0" i="0" u="none" strike="noStrike" cap="none">
                <a:solidFill>
                  <a:schemeClr val="dk1"/>
                </a:solidFill>
                <a:latin typeface="Calibri"/>
                <a:ea typeface="Calibri"/>
                <a:cs typeface="Calibri"/>
                <a:sym typeface="Calibri"/>
              </a:defRPr>
            </a:lvl2pPr>
            <a:lvl3pPr marL="0" marR="0" lvl="2" indent="0" algn="l" rtl="0">
              <a:spcBef>
                <a:spcPts val="0"/>
              </a:spcBef>
              <a:buNone/>
              <a:defRPr sz="1400" b="0" i="0" u="none" strike="noStrike" cap="none">
                <a:solidFill>
                  <a:schemeClr val="dk1"/>
                </a:solidFill>
                <a:latin typeface="Calibri"/>
                <a:ea typeface="Calibri"/>
                <a:cs typeface="Calibri"/>
                <a:sym typeface="Calibri"/>
              </a:defRPr>
            </a:lvl3pPr>
            <a:lvl4pPr marL="0" marR="0" lvl="3" indent="0" algn="l" rtl="0">
              <a:spcBef>
                <a:spcPts val="0"/>
              </a:spcBef>
              <a:buNone/>
              <a:defRPr sz="1400" b="0" i="0" u="none" strike="noStrike" cap="none">
                <a:solidFill>
                  <a:schemeClr val="dk1"/>
                </a:solidFill>
                <a:latin typeface="Calibri"/>
                <a:ea typeface="Calibri"/>
                <a:cs typeface="Calibri"/>
                <a:sym typeface="Calibri"/>
              </a:defRPr>
            </a:lvl4pPr>
            <a:lvl5pPr marL="0" marR="0" lvl="4" indent="0" algn="l" rtl="0">
              <a:spcBef>
                <a:spcPts val="0"/>
              </a:spcBef>
              <a:buNone/>
              <a:defRPr sz="1400" b="0" i="0" u="none" strike="noStrike" cap="none">
                <a:solidFill>
                  <a:schemeClr val="dk1"/>
                </a:solidFill>
                <a:latin typeface="Calibri"/>
                <a:ea typeface="Calibri"/>
                <a:cs typeface="Calibri"/>
                <a:sym typeface="Calibri"/>
              </a:defRPr>
            </a:lvl5pPr>
            <a:lvl6pPr marL="0" marR="0" lvl="5" indent="0" algn="l" rtl="0">
              <a:spcBef>
                <a:spcPts val="0"/>
              </a:spcBef>
              <a:buNone/>
              <a:defRPr sz="1400" b="0" i="0" u="none" strike="noStrike" cap="none">
                <a:solidFill>
                  <a:schemeClr val="dk1"/>
                </a:solidFill>
                <a:latin typeface="Calibri"/>
                <a:ea typeface="Calibri"/>
                <a:cs typeface="Calibri"/>
                <a:sym typeface="Calibri"/>
              </a:defRPr>
            </a:lvl6pPr>
            <a:lvl7pPr marL="0" marR="0" lvl="6" indent="0" algn="l" rtl="0">
              <a:spcBef>
                <a:spcPts val="0"/>
              </a:spcBef>
              <a:buNone/>
              <a:defRPr sz="1400" b="0" i="0" u="none" strike="noStrike" cap="none">
                <a:solidFill>
                  <a:schemeClr val="dk1"/>
                </a:solidFill>
                <a:latin typeface="Calibri"/>
                <a:ea typeface="Calibri"/>
                <a:cs typeface="Calibri"/>
                <a:sym typeface="Calibri"/>
              </a:defRPr>
            </a:lvl7pPr>
            <a:lvl8pPr marL="0" marR="0" lvl="7" indent="0" algn="l" rtl="0">
              <a:spcBef>
                <a:spcPts val="0"/>
              </a:spcBef>
              <a:buNone/>
              <a:defRPr sz="1400" b="0" i="0" u="none" strike="noStrike" cap="none">
                <a:solidFill>
                  <a:schemeClr val="dk1"/>
                </a:solidFill>
                <a:latin typeface="Calibri"/>
                <a:ea typeface="Calibri"/>
                <a:cs typeface="Calibri"/>
                <a:sym typeface="Calibri"/>
              </a:defRPr>
            </a:lvl8pPr>
            <a:lvl9pPr marL="0" marR="0" lvl="8" indent="0" algn="l" rtl="0">
              <a:spcBef>
                <a:spcPts val="0"/>
              </a:spcBef>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6" name="Google Shape;66;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67" name="Google Shape;67;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2" name="Google Shape;72;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3" name="Google Shape;73;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4" name="Google Shape;74;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9" name="Google Shape;79;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0" name="Google Shape;80;p18"/>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 name="Google Shape;81;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2" name="Google Shape;82;p1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3" name="Google Shape;83;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4" name="Google Shape;84;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5" name="Google Shape;85;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8" name="Google Shape;88;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9" name="Google Shape;89;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0" name="Google Shape;90;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Google Shape;92;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3" name="Google Shape;93;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4" name="Google Shape;94;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 name="Google Shape;97;p2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8" name="Google Shape;98;p2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9" name="Google Shape;99;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0" name="Google Shape;100;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1" name="Google Shape;101;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2"/>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5" name="Google Shape;105;p2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6" name="Google Shape;106;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7" name="Google Shape;107;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8" name="Google Shape;108;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1" name="Google Shape;111;p2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3" name="Google Shape;113;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4" name="Google Shape;114;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5"/>
        <p:cNvGrpSpPr/>
        <p:nvPr/>
      </p:nvGrpSpPr>
      <p:grpSpPr>
        <a:xfrm>
          <a:off x="0" y="0"/>
          <a:ext cx="0" cy="0"/>
          <a:chOff x="0" y="0"/>
          <a:chExt cx="0" cy="0"/>
        </a:xfrm>
      </p:grpSpPr>
      <p:sp>
        <p:nvSpPr>
          <p:cNvPr id="116" name="Google Shape;116;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7" name="Google Shape;117;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8" name="Google Shape;118;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9" name="Google Shape;119;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0" name="Google Shape;120;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21"/>
        <p:cNvGrpSpPr/>
        <p:nvPr/>
      </p:nvGrpSpPr>
      <p:grpSpPr>
        <a:xfrm>
          <a:off x="0" y="0"/>
          <a:ext cx="0" cy="0"/>
          <a:chOff x="0" y="0"/>
          <a:chExt cx="0" cy="0"/>
        </a:xfrm>
      </p:grpSpPr>
      <p:sp>
        <p:nvSpPr>
          <p:cNvPr id="122" name="Google Shape;122;p25"/>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3" name="Google Shape;123;p25"/>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24" name="Google Shape;124;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5" name="Google Shape;125;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6" name="Google Shape;126;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C5D3ED"/>
            </a:gs>
            <a:gs pos="33000">
              <a:srgbClr val="A9BEE4"/>
            </a:gs>
            <a:gs pos="100000">
              <a:srgbClr val="FFFFFF">
                <a:alpha val="49803"/>
              </a:srgbClr>
            </a:gs>
          </a:gsLst>
          <a:lin ang="5400012" scaled="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53" name="Google Shape;53;p13"/>
          <p:cNvPicPr preferRelativeResize="0"/>
          <p:nvPr/>
        </p:nvPicPr>
        <p:blipFill rotWithShape="1">
          <a:blip r:embed="rId14">
            <a:alphaModFix/>
          </a:blip>
          <a:srcRect/>
          <a:stretch/>
        </p:blipFill>
        <p:spPr>
          <a:xfrm>
            <a:off x="7962900" y="4036102"/>
            <a:ext cx="1104900" cy="1028700"/>
          </a:xfrm>
          <a:prstGeom prst="rect">
            <a:avLst/>
          </a:prstGeom>
          <a:noFill/>
          <a:ln>
            <a:noFill/>
          </a:ln>
          <a:effectLst>
            <a:outerShdw blurRad="50800" dist="50800" dir="5400000" algn="ctr" rotWithShape="0">
              <a:srgbClr val="000000">
                <a:alpha val="0"/>
              </a:srgbClr>
            </a:outerShdw>
          </a:effectLst>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21.jpg"/></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623888" y="1282304"/>
            <a:ext cx="7886700" cy="2139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dirty="0"/>
              <a:t>MTSS Overview</a:t>
            </a:r>
            <a:endParaRPr dirty="0"/>
          </a:p>
        </p:txBody>
      </p:sp>
      <p:sp>
        <p:nvSpPr>
          <p:cNvPr id="132" name="Google Shape;132;p26"/>
          <p:cNvSpPr txBox="1">
            <a:spLocks noGrp="1"/>
          </p:cNvSpPr>
          <p:nvPr>
            <p:ph type="body" idx="1"/>
          </p:nvPr>
        </p:nvSpPr>
        <p:spPr>
          <a:xfrm>
            <a:off x="623888" y="3442097"/>
            <a:ext cx="7886700" cy="11253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US" dirty="0"/>
              <a:t>Multi-Tiered System of Supports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xfrm>
            <a:off x="471488" y="205383"/>
            <a:ext cx="5915100" cy="745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MTSS Myth #2</a:t>
            </a:r>
            <a:endParaRPr/>
          </a:p>
        </p:txBody>
      </p:sp>
      <p:sp>
        <p:nvSpPr>
          <p:cNvPr id="213" name="Google Shape;213;p36"/>
          <p:cNvSpPr txBox="1">
            <a:spLocks noGrp="1"/>
          </p:cNvSpPr>
          <p:nvPr>
            <p:ph type="body" idx="1"/>
          </p:nvPr>
        </p:nvSpPr>
        <p:spPr>
          <a:xfrm>
            <a:off x="685800" y="1369219"/>
            <a:ext cx="3886200" cy="2532900"/>
          </a:xfrm>
          <a:prstGeom prst="rect">
            <a:avLst/>
          </a:prstGeom>
          <a:ln w="2857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lvl="0" indent="0" algn="ctr" rtl="0">
              <a:spcBef>
                <a:spcPts val="800"/>
              </a:spcBef>
              <a:spcAft>
                <a:spcPts val="0"/>
              </a:spcAft>
              <a:buNone/>
            </a:pPr>
            <a:r>
              <a:rPr lang="en" sz="2700" dirty="0"/>
              <a:t>Myth #2- </a:t>
            </a:r>
          </a:p>
          <a:p>
            <a:pPr marL="0" lvl="0" indent="0" algn="ctr" rtl="0">
              <a:spcBef>
                <a:spcPts val="800"/>
              </a:spcBef>
              <a:spcAft>
                <a:spcPts val="0"/>
              </a:spcAft>
              <a:buNone/>
            </a:pPr>
            <a:r>
              <a:rPr lang="en" sz="2700" dirty="0"/>
              <a:t>MTSS is for General Education students and Spec. Education functions in parallel to that.</a:t>
            </a:r>
            <a:endParaRPr sz="2700" dirty="0"/>
          </a:p>
        </p:txBody>
      </p:sp>
      <p:sp>
        <p:nvSpPr>
          <p:cNvPr id="214" name="Google Shape;214;p36"/>
          <p:cNvSpPr txBox="1">
            <a:spLocks noGrp="1"/>
          </p:cNvSpPr>
          <p:nvPr>
            <p:ph type="body" idx="2"/>
          </p:nvPr>
        </p:nvSpPr>
        <p:spPr>
          <a:xfrm>
            <a:off x="4629150" y="1369219"/>
            <a:ext cx="3886200" cy="2532900"/>
          </a:xfrm>
          <a:prstGeom prst="rect">
            <a:avLst/>
          </a:prstGeom>
          <a:ln w="2857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lvl="0" indent="0" algn="ctr" rtl="0">
              <a:spcBef>
                <a:spcPts val="800"/>
              </a:spcBef>
              <a:spcAft>
                <a:spcPts val="0"/>
              </a:spcAft>
              <a:buNone/>
            </a:pPr>
            <a:endParaRPr sz="2300"/>
          </a:p>
          <a:p>
            <a:pPr marL="0" lvl="0" indent="0" algn="ctr" rtl="0">
              <a:spcBef>
                <a:spcPts val="800"/>
              </a:spcBef>
              <a:spcAft>
                <a:spcPts val="0"/>
              </a:spcAft>
              <a:buNone/>
            </a:pPr>
            <a:r>
              <a:rPr lang="en" sz="2300"/>
              <a:t>MTSS is a systems change. It is intended to meet the needs of all learners, including students with disabilities. All students should receive Tier 1 supports. </a:t>
            </a:r>
            <a:endParaRPr sz="23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7"/>
          <p:cNvSpPr txBox="1">
            <a:spLocks noGrp="1"/>
          </p:cNvSpPr>
          <p:nvPr>
            <p:ph type="title"/>
          </p:nvPr>
        </p:nvSpPr>
        <p:spPr>
          <a:xfrm>
            <a:off x="471488" y="205383"/>
            <a:ext cx="5915100" cy="745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MTSS Myth #3</a:t>
            </a:r>
            <a:endParaRPr/>
          </a:p>
        </p:txBody>
      </p:sp>
      <p:sp>
        <p:nvSpPr>
          <p:cNvPr id="221" name="Google Shape;221;p37"/>
          <p:cNvSpPr txBox="1">
            <a:spLocks noGrp="1"/>
          </p:cNvSpPr>
          <p:nvPr>
            <p:ph type="body" idx="1"/>
          </p:nvPr>
        </p:nvSpPr>
        <p:spPr>
          <a:xfrm>
            <a:off x="628650" y="1369219"/>
            <a:ext cx="3886200" cy="2645700"/>
          </a:xfrm>
          <a:prstGeom prst="rect">
            <a:avLst/>
          </a:prstGeom>
          <a:ln w="2857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lvl="0" indent="0" algn="ctr" rtl="0">
              <a:spcBef>
                <a:spcPts val="800"/>
              </a:spcBef>
              <a:spcAft>
                <a:spcPts val="0"/>
              </a:spcAft>
              <a:buNone/>
            </a:pPr>
            <a:endParaRPr sz="2700" dirty="0"/>
          </a:p>
          <a:p>
            <a:pPr marL="0" lvl="0" indent="0" algn="ctr" rtl="0">
              <a:spcBef>
                <a:spcPts val="800"/>
              </a:spcBef>
              <a:spcAft>
                <a:spcPts val="0"/>
              </a:spcAft>
              <a:buNone/>
            </a:pPr>
            <a:r>
              <a:rPr lang="en" sz="2700" dirty="0"/>
              <a:t>Myth #3-</a:t>
            </a:r>
          </a:p>
          <a:p>
            <a:pPr marL="0" lvl="0" indent="0" algn="ctr" rtl="0">
              <a:spcBef>
                <a:spcPts val="800"/>
              </a:spcBef>
              <a:spcAft>
                <a:spcPts val="0"/>
              </a:spcAft>
              <a:buNone/>
            </a:pPr>
            <a:r>
              <a:rPr lang="en" sz="2700" dirty="0"/>
              <a:t>MTSS is “just one more thing” we have to do.</a:t>
            </a:r>
            <a:endParaRPr sz="2700" dirty="0"/>
          </a:p>
        </p:txBody>
      </p:sp>
      <p:sp>
        <p:nvSpPr>
          <p:cNvPr id="222" name="Google Shape;222;p37"/>
          <p:cNvSpPr txBox="1">
            <a:spLocks noGrp="1"/>
          </p:cNvSpPr>
          <p:nvPr>
            <p:ph type="body" idx="2"/>
          </p:nvPr>
        </p:nvSpPr>
        <p:spPr>
          <a:xfrm>
            <a:off x="4629150" y="1369219"/>
            <a:ext cx="3886200" cy="2645700"/>
          </a:xfrm>
          <a:prstGeom prst="rect">
            <a:avLst/>
          </a:prstGeom>
          <a:ln w="2857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lvl="0" indent="0" algn="ctr" rtl="0">
              <a:spcBef>
                <a:spcPts val="800"/>
              </a:spcBef>
              <a:spcAft>
                <a:spcPts val="0"/>
              </a:spcAft>
              <a:buNone/>
            </a:pPr>
            <a:r>
              <a:rPr lang="en" sz="2300"/>
              <a:t>MTSS is not a program, but an overarching framework for academic and behavioral instruction. It is a logical way of doing business for meeting the needs of all students with the limited resources that districts have. </a:t>
            </a:r>
            <a:endParaRPr sz="2300"/>
          </a:p>
          <a:p>
            <a:pPr marL="0" lvl="0" indent="0" algn="l" rtl="0">
              <a:spcBef>
                <a:spcPts val="8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9"/>
          <p:cNvSpPr txBox="1">
            <a:spLocks noGrp="1"/>
          </p:cNvSpPr>
          <p:nvPr>
            <p:ph type="title"/>
          </p:nvPr>
        </p:nvSpPr>
        <p:spPr>
          <a:xfrm>
            <a:off x="471488" y="205383"/>
            <a:ext cx="5915100" cy="745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MTSS Myth #4</a:t>
            </a:r>
            <a:endParaRPr/>
          </a:p>
        </p:txBody>
      </p:sp>
      <p:sp>
        <p:nvSpPr>
          <p:cNvPr id="241" name="Google Shape;241;p39"/>
          <p:cNvSpPr txBox="1">
            <a:spLocks noGrp="1"/>
          </p:cNvSpPr>
          <p:nvPr>
            <p:ph type="body" idx="1"/>
          </p:nvPr>
        </p:nvSpPr>
        <p:spPr>
          <a:xfrm>
            <a:off x="628650" y="1369219"/>
            <a:ext cx="3886200" cy="2516700"/>
          </a:xfrm>
          <a:prstGeom prst="rect">
            <a:avLst/>
          </a:prstGeom>
          <a:ln w="2857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lvl="0" indent="0" algn="ctr" rtl="0">
              <a:spcBef>
                <a:spcPts val="800"/>
              </a:spcBef>
              <a:spcAft>
                <a:spcPts val="0"/>
              </a:spcAft>
              <a:buNone/>
            </a:pPr>
            <a:endParaRPr sz="2700" dirty="0"/>
          </a:p>
          <a:p>
            <a:pPr marL="0" lvl="0" indent="0" algn="ctr" rtl="0">
              <a:spcBef>
                <a:spcPts val="800"/>
              </a:spcBef>
              <a:spcAft>
                <a:spcPts val="0"/>
              </a:spcAft>
              <a:buNone/>
            </a:pPr>
            <a:r>
              <a:rPr lang="en" sz="2700" dirty="0"/>
              <a:t>Myth #4-</a:t>
            </a:r>
          </a:p>
          <a:p>
            <a:pPr marL="0" lvl="0" indent="0" algn="ctr" rtl="0">
              <a:spcBef>
                <a:spcPts val="800"/>
              </a:spcBef>
              <a:spcAft>
                <a:spcPts val="0"/>
              </a:spcAft>
              <a:buNone/>
            </a:pPr>
            <a:r>
              <a:rPr lang="en" sz="2700" dirty="0"/>
              <a:t>MTSS gets rid of the Spec. Education referral process.</a:t>
            </a:r>
            <a:endParaRPr sz="2700" dirty="0"/>
          </a:p>
        </p:txBody>
      </p:sp>
      <p:sp>
        <p:nvSpPr>
          <p:cNvPr id="242" name="Google Shape;242;p39"/>
          <p:cNvSpPr txBox="1">
            <a:spLocks noGrp="1"/>
          </p:cNvSpPr>
          <p:nvPr>
            <p:ph type="body" idx="2"/>
          </p:nvPr>
        </p:nvSpPr>
        <p:spPr>
          <a:xfrm>
            <a:off x="4629150" y="1369219"/>
            <a:ext cx="3886200" cy="2516700"/>
          </a:xfrm>
          <a:prstGeom prst="rect">
            <a:avLst/>
          </a:prstGeom>
          <a:ln w="2857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lvl="0" indent="0" algn="ctr" rtl="0">
              <a:spcBef>
                <a:spcPts val="800"/>
              </a:spcBef>
              <a:spcAft>
                <a:spcPts val="0"/>
              </a:spcAft>
              <a:buNone/>
            </a:pPr>
            <a:r>
              <a:rPr lang="en"/>
              <a:t>At any time, the collaborative team suspects that a student may have an exceptionality and/or a need for special education services, the team must refer the student for an initial evaluation.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0"/>
          <p:cNvSpPr txBox="1">
            <a:spLocks noGrp="1"/>
          </p:cNvSpPr>
          <p:nvPr>
            <p:ph type="title"/>
          </p:nvPr>
        </p:nvSpPr>
        <p:spPr>
          <a:xfrm>
            <a:off x="471488" y="205383"/>
            <a:ext cx="5915100" cy="745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MTSS Myth #5</a:t>
            </a:r>
            <a:endParaRPr/>
          </a:p>
        </p:txBody>
      </p:sp>
      <p:sp>
        <p:nvSpPr>
          <p:cNvPr id="249" name="Google Shape;249;p40"/>
          <p:cNvSpPr txBox="1">
            <a:spLocks noGrp="1"/>
          </p:cNvSpPr>
          <p:nvPr>
            <p:ph type="body" idx="1"/>
          </p:nvPr>
        </p:nvSpPr>
        <p:spPr>
          <a:xfrm>
            <a:off x="628650" y="1369219"/>
            <a:ext cx="3886200" cy="2516700"/>
          </a:xfrm>
          <a:prstGeom prst="rect">
            <a:avLst/>
          </a:prstGeom>
          <a:ln w="2857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lvl="0" indent="0" algn="ctr" rtl="0">
              <a:spcBef>
                <a:spcPts val="800"/>
              </a:spcBef>
              <a:spcAft>
                <a:spcPts val="0"/>
              </a:spcAft>
              <a:buNone/>
            </a:pPr>
            <a:endParaRPr sz="2700" dirty="0"/>
          </a:p>
          <a:p>
            <a:pPr marL="0" lvl="0" indent="0" algn="ctr" rtl="0">
              <a:spcBef>
                <a:spcPts val="800"/>
              </a:spcBef>
              <a:spcAft>
                <a:spcPts val="0"/>
              </a:spcAft>
              <a:buNone/>
            </a:pPr>
            <a:r>
              <a:rPr lang="en" sz="2700" dirty="0"/>
              <a:t>Myth #5-</a:t>
            </a:r>
          </a:p>
          <a:p>
            <a:pPr marL="0" lvl="0" indent="0" algn="ctr" rtl="0">
              <a:spcBef>
                <a:spcPts val="800"/>
              </a:spcBef>
              <a:spcAft>
                <a:spcPts val="0"/>
              </a:spcAft>
              <a:buNone/>
            </a:pPr>
            <a:r>
              <a:rPr lang="en" sz="2700" dirty="0"/>
              <a:t>Students in Tier 3 are in Spec. Education.</a:t>
            </a:r>
            <a:endParaRPr sz="2700" dirty="0"/>
          </a:p>
        </p:txBody>
      </p:sp>
      <p:sp>
        <p:nvSpPr>
          <p:cNvPr id="250" name="Google Shape;250;p40"/>
          <p:cNvSpPr txBox="1">
            <a:spLocks noGrp="1"/>
          </p:cNvSpPr>
          <p:nvPr>
            <p:ph type="body" idx="2"/>
          </p:nvPr>
        </p:nvSpPr>
        <p:spPr>
          <a:xfrm>
            <a:off x="4629150" y="1369219"/>
            <a:ext cx="3886200" cy="2516700"/>
          </a:xfrm>
          <a:prstGeom prst="rect">
            <a:avLst/>
          </a:prstGeom>
          <a:ln w="2857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lvl="0" indent="0" algn="ctr" rtl="0">
              <a:spcBef>
                <a:spcPts val="800"/>
              </a:spcBef>
              <a:spcAft>
                <a:spcPts val="0"/>
              </a:spcAft>
              <a:buNone/>
            </a:pPr>
            <a:r>
              <a:rPr lang="en"/>
              <a:t>Some students in Tier 3 may be in Spec. Education and others may not. </a:t>
            </a:r>
            <a:endParaRPr/>
          </a:p>
          <a:p>
            <a:pPr marL="0" lvl="0" indent="0" algn="ctr" rtl="0">
              <a:spcBef>
                <a:spcPts val="800"/>
              </a:spcBef>
              <a:spcAft>
                <a:spcPts val="0"/>
              </a:spcAft>
              <a:buNone/>
            </a:pPr>
            <a:r>
              <a:rPr lang="en"/>
              <a:t>Students are provided support based on their need, not their label.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1"/>
          <p:cNvSpPr txBox="1">
            <a:spLocks noGrp="1"/>
          </p:cNvSpPr>
          <p:nvPr>
            <p:ph type="title"/>
          </p:nvPr>
        </p:nvSpPr>
        <p:spPr>
          <a:xfrm>
            <a:off x="471488" y="205383"/>
            <a:ext cx="5915100" cy="745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MTSS Myth #6</a:t>
            </a:r>
            <a:endParaRPr/>
          </a:p>
        </p:txBody>
      </p:sp>
      <p:sp>
        <p:nvSpPr>
          <p:cNvPr id="257" name="Google Shape;257;p41"/>
          <p:cNvSpPr txBox="1">
            <a:spLocks noGrp="1"/>
          </p:cNvSpPr>
          <p:nvPr>
            <p:ph type="body" idx="1"/>
          </p:nvPr>
        </p:nvSpPr>
        <p:spPr>
          <a:xfrm>
            <a:off x="628650" y="1369219"/>
            <a:ext cx="3886200" cy="2516700"/>
          </a:xfrm>
          <a:prstGeom prst="rect">
            <a:avLst/>
          </a:prstGeom>
          <a:ln w="2857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lvl="0" indent="0" algn="ctr" rtl="0">
              <a:spcBef>
                <a:spcPts val="800"/>
              </a:spcBef>
              <a:spcAft>
                <a:spcPts val="0"/>
              </a:spcAft>
              <a:buNone/>
            </a:pPr>
            <a:endParaRPr sz="2700" dirty="0"/>
          </a:p>
          <a:p>
            <a:pPr marL="0" lvl="0" indent="0" algn="ctr" rtl="0">
              <a:spcBef>
                <a:spcPts val="800"/>
              </a:spcBef>
              <a:spcAft>
                <a:spcPts val="0"/>
              </a:spcAft>
              <a:buNone/>
            </a:pPr>
            <a:r>
              <a:rPr lang="en" sz="2700" dirty="0"/>
              <a:t>Myth #6-</a:t>
            </a:r>
          </a:p>
          <a:p>
            <a:pPr marL="0" lvl="0" indent="0" algn="ctr" rtl="0">
              <a:spcBef>
                <a:spcPts val="800"/>
              </a:spcBef>
              <a:spcAft>
                <a:spcPts val="0"/>
              </a:spcAft>
              <a:buNone/>
            </a:pPr>
            <a:r>
              <a:rPr lang="en" sz="2700" dirty="0"/>
              <a:t>MTSS is for struggling students only.</a:t>
            </a:r>
            <a:endParaRPr sz="2700" dirty="0"/>
          </a:p>
        </p:txBody>
      </p:sp>
      <p:sp>
        <p:nvSpPr>
          <p:cNvPr id="258" name="Google Shape;258;p41"/>
          <p:cNvSpPr txBox="1">
            <a:spLocks noGrp="1"/>
          </p:cNvSpPr>
          <p:nvPr>
            <p:ph type="body" idx="2"/>
          </p:nvPr>
        </p:nvSpPr>
        <p:spPr>
          <a:xfrm>
            <a:off x="4629150" y="1369219"/>
            <a:ext cx="3886200" cy="2516700"/>
          </a:xfrm>
          <a:prstGeom prst="rect">
            <a:avLst/>
          </a:prstGeom>
          <a:ln w="2857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lvl="0" indent="0" algn="ctr" rtl="0">
              <a:spcBef>
                <a:spcPts val="800"/>
              </a:spcBef>
              <a:spcAft>
                <a:spcPts val="0"/>
              </a:spcAft>
              <a:buNone/>
            </a:pPr>
            <a:r>
              <a:rPr lang="en"/>
              <a:t>KS MTSS is a systemic approach that supports both struggling and advanced learners through the selection and implementation of increasingly intense evidence-based interventions in response to both academic and behavioral needs.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3"/>
          <p:cNvSpPr txBox="1">
            <a:spLocks noGrp="1"/>
          </p:cNvSpPr>
          <p:nvPr>
            <p:ph type="title"/>
          </p:nvPr>
        </p:nvSpPr>
        <p:spPr>
          <a:xfrm>
            <a:off x="1219200" y="457200"/>
            <a:ext cx="6781800" cy="743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 sz="4400" b="0" i="0" u="none" strike="noStrike" cap="none">
                <a:solidFill>
                  <a:srgbClr val="000000"/>
                </a:solidFill>
                <a:latin typeface="Calibri"/>
                <a:ea typeface="Calibri"/>
                <a:cs typeface="Calibri"/>
                <a:sym typeface="Calibri"/>
              </a:rPr>
              <a:t>What is Kansas MTSS?</a:t>
            </a:r>
            <a:endParaRPr>
              <a:solidFill>
                <a:srgbClr val="000000"/>
              </a:solidFill>
            </a:endParaRPr>
          </a:p>
        </p:txBody>
      </p:sp>
      <p:sp>
        <p:nvSpPr>
          <p:cNvPr id="271" name="Google Shape;271;p43"/>
          <p:cNvSpPr txBox="1"/>
          <p:nvPr/>
        </p:nvSpPr>
        <p:spPr>
          <a:xfrm>
            <a:off x="495300" y="1200150"/>
            <a:ext cx="8229600" cy="2795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 sz="2800" b="0" i="0" u="none" strike="noStrike" cap="none">
                <a:solidFill>
                  <a:schemeClr val="dk1"/>
                </a:solidFill>
                <a:latin typeface="Calibri"/>
                <a:ea typeface="Calibri"/>
                <a:cs typeface="Calibri"/>
                <a:sym typeface="Calibri"/>
              </a:rPr>
              <a:t>A coherent continuum of evidence based, system-wide practices to support a rapid response to academic, behavioral and social emotional needs with frequent data-based monitoring for instructional decision making to empower each Kansas student to achieve high standards.</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1400"/>
              <a:buNone/>
            </a:pPr>
            <a:r>
              <a:rPr lang="en"/>
              <a:t>Instructional Focus for 2021-2022</a:t>
            </a:r>
            <a:endParaRPr/>
          </a:p>
        </p:txBody>
      </p:sp>
      <p:sp>
        <p:nvSpPr>
          <p:cNvPr id="229" name="Google Shape;229;p38"/>
          <p:cNvSpPr txBox="1"/>
          <p:nvPr/>
        </p:nvSpPr>
        <p:spPr>
          <a:xfrm>
            <a:off x="275831" y="1804413"/>
            <a:ext cx="2966700" cy="2732100"/>
          </a:xfrm>
          <a:prstGeom prst="rect">
            <a:avLst/>
          </a:prstGeom>
          <a:noFill/>
          <a:ln w="9525" cap="flat" cmpd="sng">
            <a:solidFill>
              <a:schemeClr val="dk2"/>
            </a:solidFill>
            <a:prstDash val="solid"/>
            <a:round/>
            <a:headEnd type="none" w="sm" len="sm"/>
            <a:tailEnd type="none" w="sm" len="sm"/>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dirty="0">
                <a:solidFill>
                  <a:schemeClr val="dk2"/>
                </a:solidFill>
                <a:latin typeface="Poppins"/>
                <a:ea typeface="Poppins"/>
                <a:cs typeface="Poppins"/>
                <a:sym typeface="Poppins"/>
              </a:rPr>
              <a:t>Curriculum, Instruction, and Assessment</a:t>
            </a:r>
            <a:endParaRPr sz="1100" b="1" i="0" u="none" strike="noStrike" cap="none" dirty="0">
              <a:solidFill>
                <a:schemeClr val="dk2"/>
              </a:solidFill>
              <a:latin typeface="Poppins"/>
              <a:ea typeface="Poppins"/>
              <a:cs typeface="Poppins"/>
              <a:sym typeface="Poppins"/>
            </a:endParaRPr>
          </a:p>
          <a:p>
            <a:pPr marL="342900" marR="0" lvl="0" indent="-228600" algn="l" rtl="0">
              <a:lnSpc>
                <a:spcPct val="90000"/>
              </a:lnSpc>
              <a:spcBef>
                <a:spcPts val="300"/>
              </a:spcBef>
              <a:spcAft>
                <a:spcPts val="0"/>
              </a:spcAft>
              <a:buClr>
                <a:schemeClr val="dk2"/>
              </a:buClr>
              <a:buSzPts val="1000"/>
              <a:buFont typeface="Noto Sans Symbols"/>
              <a:buChar char="●"/>
            </a:pPr>
            <a:r>
              <a:rPr lang="en" sz="1000" b="0" i="0" u="none" strike="noStrike" cap="none" dirty="0">
                <a:solidFill>
                  <a:schemeClr val="dk2"/>
                </a:solidFill>
                <a:latin typeface="Poppins"/>
                <a:ea typeface="Poppins"/>
                <a:cs typeface="Poppins"/>
                <a:sym typeface="Poppins"/>
              </a:rPr>
              <a:t>Continued Focus on Quality Tier 1 Instruction </a:t>
            </a:r>
            <a:endParaRPr sz="1000" b="0" i="0" u="none" strike="noStrike" cap="none" dirty="0">
              <a:solidFill>
                <a:schemeClr val="dk2"/>
              </a:solidFill>
              <a:latin typeface="Poppins"/>
              <a:ea typeface="Poppins"/>
              <a:cs typeface="Poppins"/>
              <a:sym typeface="Poppins"/>
            </a:endParaRPr>
          </a:p>
          <a:p>
            <a:pPr marL="685800" marR="0" lvl="1" indent="-228600" algn="l" rtl="0">
              <a:lnSpc>
                <a:spcPct val="90000"/>
              </a:lnSpc>
              <a:spcBef>
                <a:spcPts val="0"/>
              </a:spcBef>
              <a:spcAft>
                <a:spcPts val="0"/>
              </a:spcAft>
              <a:buClr>
                <a:schemeClr val="dk2"/>
              </a:buClr>
              <a:buSzPts val="1000"/>
              <a:buFont typeface="Noto Sans Symbols"/>
              <a:buChar char="○"/>
            </a:pPr>
            <a:r>
              <a:rPr lang="en" sz="1000" b="0" i="0" u="none" strike="noStrike" cap="none" dirty="0">
                <a:solidFill>
                  <a:schemeClr val="dk2"/>
                </a:solidFill>
                <a:latin typeface="Poppins"/>
                <a:ea typeface="Poppins"/>
                <a:cs typeface="Poppins"/>
                <a:sym typeface="Poppins"/>
              </a:rPr>
              <a:t>Focused Model of Instruction w/ SIOP and Co-Teaching Alignments</a:t>
            </a:r>
            <a:endParaRPr sz="1000" b="0" i="0" u="none" strike="noStrike" cap="none" dirty="0">
              <a:solidFill>
                <a:schemeClr val="dk2"/>
              </a:solidFill>
              <a:latin typeface="Poppins"/>
              <a:ea typeface="Poppins"/>
              <a:cs typeface="Poppins"/>
              <a:sym typeface="Poppins"/>
            </a:endParaRPr>
          </a:p>
          <a:p>
            <a:pPr marL="685800" marR="0" lvl="1" indent="-228600" algn="l" rtl="0">
              <a:lnSpc>
                <a:spcPct val="90000"/>
              </a:lnSpc>
              <a:spcBef>
                <a:spcPts val="0"/>
              </a:spcBef>
              <a:spcAft>
                <a:spcPts val="0"/>
              </a:spcAft>
              <a:buClr>
                <a:schemeClr val="dk2"/>
              </a:buClr>
              <a:buSzPts val="1000"/>
              <a:buFont typeface="Noto Sans Symbols"/>
              <a:buChar char="○"/>
            </a:pPr>
            <a:r>
              <a:rPr lang="en" sz="1000" b="0" i="0" u="none" strike="noStrike" cap="none" dirty="0">
                <a:solidFill>
                  <a:schemeClr val="dk2"/>
                </a:solidFill>
                <a:latin typeface="Poppins"/>
                <a:ea typeface="Poppins"/>
                <a:cs typeface="Poppins"/>
                <a:sym typeface="Poppins"/>
              </a:rPr>
              <a:t>Use of District Provided GVCs and Resources</a:t>
            </a:r>
            <a:endParaRPr sz="1000" b="0" i="0" u="none" strike="noStrike" cap="none" dirty="0">
              <a:solidFill>
                <a:schemeClr val="dk2"/>
              </a:solidFill>
              <a:latin typeface="Poppins"/>
              <a:ea typeface="Poppins"/>
              <a:cs typeface="Poppins"/>
              <a:sym typeface="Poppins"/>
            </a:endParaRPr>
          </a:p>
          <a:p>
            <a:pPr marL="685800" marR="0" lvl="1" indent="-228600" algn="l" rtl="0">
              <a:lnSpc>
                <a:spcPct val="90000"/>
              </a:lnSpc>
              <a:spcBef>
                <a:spcPts val="0"/>
              </a:spcBef>
              <a:spcAft>
                <a:spcPts val="0"/>
              </a:spcAft>
              <a:buClr>
                <a:schemeClr val="dk2"/>
              </a:buClr>
              <a:buSzPts val="1000"/>
              <a:buFont typeface="Poppins"/>
              <a:buChar char="○"/>
            </a:pPr>
            <a:r>
              <a:rPr lang="en" sz="1000" b="0" i="0" u="none" strike="noStrike" cap="none" dirty="0">
                <a:solidFill>
                  <a:schemeClr val="dk2"/>
                </a:solidFill>
                <a:latin typeface="Poppins"/>
                <a:ea typeface="Poppins"/>
                <a:cs typeface="Poppins"/>
                <a:sym typeface="Poppins"/>
              </a:rPr>
              <a:t>Culturally Relevant, Inclusive, and Sustaining Practices</a:t>
            </a:r>
            <a:endParaRPr sz="1000" b="0" i="0" u="none" strike="noStrike" cap="none" dirty="0">
              <a:solidFill>
                <a:schemeClr val="dk2"/>
              </a:solidFill>
              <a:latin typeface="Poppins"/>
              <a:ea typeface="Poppins"/>
              <a:cs typeface="Poppins"/>
              <a:sym typeface="Poppins"/>
            </a:endParaRPr>
          </a:p>
          <a:p>
            <a:pPr marL="342900" marR="0" lvl="0" indent="-228600" algn="l" rtl="0">
              <a:lnSpc>
                <a:spcPct val="90000"/>
              </a:lnSpc>
              <a:spcBef>
                <a:spcPts val="0"/>
              </a:spcBef>
              <a:spcAft>
                <a:spcPts val="0"/>
              </a:spcAft>
              <a:buClr>
                <a:schemeClr val="dk2"/>
              </a:buClr>
              <a:buSzPts val="1000"/>
              <a:buFont typeface="Noto Sans Symbols"/>
              <a:buChar char="●"/>
            </a:pPr>
            <a:r>
              <a:rPr lang="en" sz="1000" b="0" i="0" u="none" strike="noStrike" cap="none" dirty="0">
                <a:solidFill>
                  <a:schemeClr val="dk2"/>
                </a:solidFill>
                <a:latin typeface="Poppins"/>
                <a:ea typeface="Poppins"/>
                <a:cs typeface="Poppins"/>
                <a:sym typeface="Poppins"/>
              </a:rPr>
              <a:t>Literacy </a:t>
            </a:r>
            <a:endParaRPr sz="1000" b="0" i="0" u="none" strike="noStrike" cap="none" dirty="0">
              <a:solidFill>
                <a:schemeClr val="dk2"/>
              </a:solidFill>
              <a:latin typeface="Poppins"/>
              <a:ea typeface="Poppins"/>
              <a:cs typeface="Poppins"/>
              <a:sym typeface="Poppins"/>
            </a:endParaRPr>
          </a:p>
          <a:p>
            <a:pPr marL="685800" marR="0" lvl="1" indent="-228600" algn="l" rtl="0">
              <a:lnSpc>
                <a:spcPct val="90000"/>
              </a:lnSpc>
              <a:spcBef>
                <a:spcPts val="0"/>
              </a:spcBef>
              <a:spcAft>
                <a:spcPts val="0"/>
              </a:spcAft>
              <a:buClr>
                <a:srgbClr val="000000"/>
              </a:buClr>
              <a:buSzPts val="1000"/>
              <a:buFont typeface="Noto Sans Symbols"/>
              <a:buChar char="○"/>
            </a:pPr>
            <a:r>
              <a:rPr lang="en" sz="1000" b="0" i="0" u="none" strike="noStrike" cap="none" dirty="0">
                <a:solidFill>
                  <a:schemeClr val="dk2"/>
                </a:solidFill>
                <a:latin typeface="Poppins"/>
                <a:ea typeface="Poppins"/>
                <a:cs typeface="Poppins"/>
                <a:sym typeface="Poppins"/>
              </a:rPr>
              <a:t>Science of Reading and Structured Literacy</a:t>
            </a:r>
            <a:endParaRPr sz="1000" b="0" i="0" u="none" strike="noStrike" cap="none" dirty="0">
              <a:solidFill>
                <a:schemeClr val="dk2"/>
              </a:solidFill>
              <a:latin typeface="Poppins"/>
              <a:ea typeface="Poppins"/>
              <a:cs typeface="Poppins"/>
              <a:sym typeface="Poppins"/>
            </a:endParaRPr>
          </a:p>
          <a:p>
            <a:pPr marL="342900" marR="0" lvl="0" indent="-228600" algn="l" rtl="0">
              <a:lnSpc>
                <a:spcPct val="90000"/>
              </a:lnSpc>
              <a:spcBef>
                <a:spcPts val="0"/>
              </a:spcBef>
              <a:spcAft>
                <a:spcPts val="0"/>
              </a:spcAft>
              <a:buClr>
                <a:schemeClr val="dk2"/>
              </a:buClr>
              <a:buSzPts val="1000"/>
              <a:buFont typeface="Noto Sans Symbols"/>
              <a:buChar char="●"/>
            </a:pPr>
            <a:r>
              <a:rPr lang="en" sz="1000" b="0" i="0" u="none" strike="noStrike" cap="none" dirty="0">
                <a:solidFill>
                  <a:schemeClr val="dk2"/>
                </a:solidFill>
                <a:latin typeface="Poppins"/>
                <a:ea typeface="Poppins"/>
                <a:cs typeface="Poppins"/>
                <a:sym typeface="Poppins"/>
              </a:rPr>
              <a:t>Implement a District Comprehensive Assessment and Data Plan </a:t>
            </a:r>
            <a:endParaRPr sz="1000" b="0" i="0" u="none" strike="noStrike" cap="none" dirty="0">
              <a:solidFill>
                <a:schemeClr val="dk2"/>
              </a:solidFill>
              <a:latin typeface="Poppins"/>
              <a:ea typeface="Poppins"/>
              <a:cs typeface="Poppins"/>
              <a:sym typeface="Poppins"/>
            </a:endParaRPr>
          </a:p>
          <a:p>
            <a:pPr marL="685800" marR="0" lvl="1" indent="-228600" algn="l" rtl="0">
              <a:lnSpc>
                <a:spcPct val="90000"/>
              </a:lnSpc>
              <a:spcBef>
                <a:spcPts val="0"/>
              </a:spcBef>
              <a:spcAft>
                <a:spcPts val="0"/>
              </a:spcAft>
              <a:buClr>
                <a:schemeClr val="dk2"/>
              </a:buClr>
              <a:buSzPts val="1000"/>
              <a:buFont typeface="Poppins"/>
              <a:buChar char="○"/>
            </a:pPr>
            <a:r>
              <a:rPr lang="en" sz="1000" b="0" i="0" u="none" strike="noStrike" cap="none" dirty="0">
                <a:solidFill>
                  <a:schemeClr val="dk2"/>
                </a:solidFill>
                <a:latin typeface="Poppins"/>
                <a:ea typeface="Poppins"/>
                <a:cs typeface="Poppins"/>
                <a:sym typeface="Poppins"/>
              </a:rPr>
              <a:t>Analyze Assessment Data to make Data-Driven Decisions</a:t>
            </a:r>
            <a:endParaRPr sz="1000" b="0" i="0" u="none" strike="noStrike" cap="none" dirty="0">
              <a:solidFill>
                <a:schemeClr val="dk2"/>
              </a:solidFill>
              <a:latin typeface="Poppins"/>
              <a:ea typeface="Poppins"/>
              <a:cs typeface="Poppins"/>
              <a:sym typeface="Poppins"/>
            </a:endParaRPr>
          </a:p>
        </p:txBody>
      </p:sp>
      <p:sp>
        <p:nvSpPr>
          <p:cNvPr id="230" name="Google Shape;230;p38"/>
          <p:cNvSpPr txBox="1"/>
          <p:nvPr/>
        </p:nvSpPr>
        <p:spPr>
          <a:xfrm>
            <a:off x="5873525" y="1543588"/>
            <a:ext cx="3172500" cy="16239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dk2"/>
                </a:solidFill>
                <a:latin typeface="Poppins"/>
                <a:ea typeface="Poppins"/>
                <a:cs typeface="Poppins"/>
                <a:sym typeface="Poppins"/>
              </a:rPr>
              <a:t>Behavioral and  Social Emotional Learning (BSEL)</a:t>
            </a:r>
            <a:endParaRPr sz="1100" b="1" i="0" u="none" strike="noStrike" cap="none">
              <a:solidFill>
                <a:schemeClr val="dk2"/>
              </a:solidFill>
              <a:latin typeface="Poppins"/>
              <a:ea typeface="Poppins"/>
              <a:cs typeface="Poppins"/>
              <a:sym typeface="Poppins"/>
            </a:endParaRPr>
          </a:p>
          <a:p>
            <a:pPr marL="342900" marR="0" lvl="0" indent="-228600" algn="l" rtl="0">
              <a:lnSpc>
                <a:spcPct val="90000"/>
              </a:lnSpc>
              <a:spcBef>
                <a:spcPts val="300"/>
              </a:spcBef>
              <a:spcAft>
                <a:spcPts val="0"/>
              </a:spcAft>
              <a:buClr>
                <a:schemeClr val="dk2"/>
              </a:buClr>
              <a:buSzPts val="1000"/>
              <a:buFont typeface="Noto Sans Symbols"/>
              <a:buChar char="●"/>
            </a:pPr>
            <a:r>
              <a:rPr lang="en" sz="1000" b="0" i="0" u="none" strike="noStrike" cap="none">
                <a:solidFill>
                  <a:schemeClr val="dk2"/>
                </a:solidFill>
                <a:latin typeface="Poppins"/>
                <a:ea typeface="Poppins"/>
                <a:cs typeface="Poppins"/>
                <a:sym typeface="Poppins"/>
              </a:rPr>
              <a:t>Behavioral and Social Emotional Learning Embedded Throughout the Day and Year</a:t>
            </a:r>
            <a:endParaRPr sz="1000" b="0" i="0" u="none" strike="noStrike" cap="none">
              <a:solidFill>
                <a:schemeClr val="dk2"/>
              </a:solidFill>
              <a:latin typeface="Poppins"/>
              <a:ea typeface="Poppins"/>
              <a:cs typeface="Poppins"/>
              <a:sym typeface="Poppins"/>
            </a:endParaRPr>
          </a:p>
          <a:p>
            <a:pPr marL="685800" marR="0" lvl="1" indent="-228600" algn="l" rtl="0">
              <a:lnSpc>
                <a:spcPct val="90000"/>
              </a:lnSpc>
              <a:spcBef>
                <a:spcPts val="0"/>
              </a:spcBef>
              <a:spcAft>
                <a:spcPts val="0"/>
              </a:spcAft>
              <a:buClr>
                <a:schemeClr val="dk2"/>
              </a:buClr>
              <a:buSzPts val="1000"/>
              <a:buFont typeface="Poppins"/>
              <a:buChar char="○"/>
            </a:pPr>
            <a:r>
              <a:rPr lang="en" sz="1000" b="0" i="0" u="none" strike="noStrike" cap="none">
                <a:solidFill>
                  <a:schemeClr val="dk2"/>
                </a:solidFill>
                <a:latin typeface="Poppins"/>
                <a:ea typeface="Poppins"/>
                <a:cs typeface="Poppins"/>
                <a:sym typeface="Poppins"/>
              </a:rPr>
              <a:t>Trauma-Sensitive and Resilient Schools</a:t>
            </a:r>
            <a:endParaRPr sz="1000" b="0" i="0" u="none" strike="noStrike" cap="none">
              <a:solidFill>
                <a:schemeClr val="dk2"/>
              </a:solidFill>
              <a:latin typeface="Poppins"/>
              <a:ea typeface="Poppins"/>
              <a:cs typeface="Poppins"/>
              <a:sym typeface="Poppins"/>
            </a:endParaRPr>
          </a:p>
          <a:p>
            <a:pPr marL="342900" marR="0" lvl="0" indent="-228600" algn="l" rtl="0">
              <a:lnSpc>
                <a:spcPct val="90000"/>
              </a:lnSpc>
              <a:spcBef>
                <a:spcPts val="0"/>
              </a:spcBef>
              <a:spcAft>
                <a:spcPts val="0"/>
              </a:spcAft>
              <a:buClr>
                <a:schemeClr val="dk2"/>
              </a:buClr>
              <a:buSzPts val="1000"/>
              <a:buFont typeface="Noto Sans Symbols"/>
              <a:buChar char="●"/>
            </a:pPr>
            <a:r>
              <a:rPr lang="en" sz="1000" b="0" i="0" u="none" strike="noStrike" cap="none">
                <a:solidFill>
                  <a:schemeClr val="dk2"/>
                </a:solidFill>
                <a:latin typeface="Poppins"/>
                <a:ea typeface="Poppins"/>
                <a:cs typeface="Poppins"/>
                <a:sym typeface="Poppins"/>
              </a:rPr>
              <a:t>Use of District Provided Social-emotional Curriculum Resources</a:t>
            </a:r>
            <a:endParaRPr sz="1000" b="0" i="0" u="none" strike="noStrike" cap="none">
              <a:solidFill>
                <a:schemeClr val="dk2"/>
              </a:solidFill>
              <a:latin typeface="Poppins"/>
              <a:ea typeface="Poppins"/>
              <a:cs typeface="Poppins"/>
              <a:sym typeface="Poppins"/>
            </a:endParaRPr>
          </a:p>
          <a:p>
            <a:pPr marL="342900" marR="0" lvl="0" indent="-228600" algn="l" rtl="0">
              <a:lnSpc>
                <a:spcPct val="90000"/>
              </a:lnSpc>
              <a:spcBef>
                <a:spcPts val="0"/>
              </a:spcBef>
              <a:spcAft>
                <a:spcPts val="0"/>
              </a:spcAft>
              <a:buClr>
                <a:schemeClr val="dk2"/>
              </a:buClr>
              <a:buSzPts val="1000"/>
              <a:buFont typeface="Poppins"/>
              <a:buChar char="●"/>
            </a:pPr>
            <a:r>
              <a:rPr lang="en" sz="1000" b="0" i="0" u="none" strike="noStrike" cap="none">
                <a:solidFill>
                  <a:schemeClr val="dk2"/>
                </a:solidFill>
                <a:latin typeface="Poppins"/>
                <a:ea typeface="Poppins"/>
                <a:cs typeface="Poppins"/>
                <a:sym typeface="Poppins"/>
              </a:rPr>
              <a:t>Culturally Relevant, Inclusive, and Sustaining Practices</a:t>
            </a:r>
            <a:endParaRPr sz="1000" b="0" i="0" u="none" strike="noStrike" cap="none">
              <a:solidFill>
                <a:schemeClr val="dk2"/>
              </a:solidFill>
              <a:latin typeface="Poppins"/>
              <a:ea typeface="Poppins"/>
              <a:cs typeface="Poppins"/>
              <a:sym typeface="Poppins"/>
            </a:endParaRPr>
          </a:p>
        </p:txBody>
      </p:sp>
      <p:sp>
        <p:nvSpPr>
          <p:cNvPr id="231" name="Google Shape;231;p38"/>
          <p:cNvSpPr txBox="1"/>
          <p:nvPr/>
        </p:nvSpPr>
        <p:spPr>
          <a:xfrm>
            <a:off x="3239550" y="3761944"/>
            <a:ext cx="2798700" cy="3078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oppins"/>
              <a:ea typeface="Poppins"/>
              <a:cs typeface="Poppins"/>
              <a:sym typeface="Poppins"/>
            </a:endParaRPr>
          </a:p>
        </p:txBody>
      </p:sp>
      <p:pic>
        <p:nvPicPr>
          <p:cNvPr id="232" name="Google Shape;232;p38"/>
          <p:cNvPicPr preferRelativeResize="0"/>
          <p:nvPr/>
        </p:nvPicPr>
        <p:blipFill rotWithShape="1">
          <a:blip r:embed="rId3">
            <a:alphaModFix/>
          </a:blip>
          <a:srcRect/>
          <a:stretch/>
        </p:blipFill>
        <p:spPr>
          <a:xfrm>
            <a:off x="3500622" y="1434763"/>
            <a:ext cx="2114795" cy="3262331"/>
          </a:xfrm>
          <a:prstGeom prst="rect">
            <a:avLst/>
          </a:prstGeom>
          <a:noFill/>
          <a:ln>
            <a:noFill/>
          </a:ln>
        </p:spPr>
      </p:pic>
      <p:pic>
        <p:nvPicPr>
          <p:cNvPr id="233" name="Google Shape;233;p38"/>
          <p:cNvPicPr preferRelativeResize="0"/>
          <p:nvPr/>
        </p:nvPicPr>
        <p:blipFill rotWithShape="1">
          <a:blip r:embed="rId4">
            <a:alphaModFix/>
          </a:blip>
          <a:srcRect r="2742" b="1960"/>
          <a:stretch/>
        </p:blipFill>
        <p:spPr>
          <a:xfrm>
            <a:off x="7190331" y="3338288"/>
            <a:ext cx="1914600" cy="1805212"/>
          </a:xfrm>
          <a:prstGeom prst="rect">
            <a:avLst/>
          </a:prstGeom>
          <a:noFill/>
          <a:ln>
            <a:noFill/>
          </a:ln>
        </p:spPr>
      </p:pic>
      <p:sp>
        <p:nvSpPr>
          <p:cNvPr id="234" name="Google Shape;234;p38"/>
          <p:cNvSpPr/>
          <p:nvPr/>
        </p:nvSpPr>
        <p:spPr>
          <a:xfrm>
            <a:off x="7873244" y="4408225"/>
            <a:ext cx="679800" cy="205800"/>
          </a:xfrm>
          <a:prstGeom prst="rect">
            <a:avLst/>
          </a:prstGeom>
          <a:noFill/>
          <a:ln w="28575" cap="flat" cmpd="sng">
            <a:solidFill>
              <a:srgbClr val="FF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3"/>
                                        </p:tgtEl>
                                        <p:attrNameLst>
                                          <p:attrName>style.visibility</p:attrName>
                                        </p:attrNameLst>
                                      </p:cBhvr>
                                      <p:to>
                                        <p:strVal val="visible"/>
                                      </p:to>
                                    </p:set>
                                    <p:animEffect transition="in" filter="fade">
                                      <p:cBhvr>
                                        <p:cTn id="12" dur="1000"/>
                                        <p:tgtEl>
                                          <p:spTgt spid="2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fade">
                                      <p:cBhvr>
                                        <p:cTn id="17" dur="1000"/>
                                        <p:tgtEl>
                                          <p:spTgt spid="2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9"/>
                                        </p:tgtEl>
                                        <p:attrNameLst>
                                          <p:attrName>style.visibility</p:attrName>
                                        </p:attrNameLst>
                                      </p:cBhvr>
                                      <p:to>
                                        <p:strVal val="visible"/>
                                      </p:to>
                                    </p:set>
                                    <p:animEffect transition="in" filter="fade">
                                      <p:cBhvr>
                                        <p:cTn id="22" dur="1000"/>
                                        <p:tgtEl>
                                          <p:spTgt spid="2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0"/>
                                        </p:tgtEl>
                                        <p:attrNameLst>
                                          <p:attrName>style.visibility</p:attrName>
                                        </p:attrNameLst>
                                      </p:cBhvr>
                                      <p:to>
                                        <p:strVal val="visible"/>
                                      </p:to>
                                    </p:set>
                                    <p:animEffect transition="in" filter="fade">
                                      <p:cBhvr>
                                        <p:cTn id="27" dur="1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45"/>
          <p:cNvPicPr preferRelativeResize="0">
            <a:picLocks noGrp="1"/>
          </p:cNvPicPr>
          <p:nvPr>
            <p:ph type="body" idx="1"/>
          </p:nvPr>
        </p:nvPicPr>
        <p:blipFill rotWithShape="1">
          <a:blip r:embed="rId3">
            <a:alphaModFix/>
          </a:blip>
          <a:srcRect/>
          <a:stretch/>
        </p:blipFill>
        <p:spPr>
          <a:xfrm>
            <a:off x="2258775" y="1369225"/>
            <a:ext cx="4907700" cy="3263400"/>
          </a:xfrm>
          <a:prstGeom prst="rect">
            <a:avLst/>
          </a:prstGeom>
          <a:noFill/>
          <a:ln>
            <a:noFill/>
          </a:ln>
        </p:spPr>
      </p:pic>
      <p:sp>
        <p:nvSpPr>
          <p:cNvPr id="283" name="Google Shape;283;p45"/>
          <p:cNvSpPr/>
          <p:nvPr/>
        </p:nvSpPr>
        <p:spPr>
          <a:xfrm>
            <a:off x="4326600" y="3236581"/>
            <a:ext cx="614100" cy="335100"/>
          </a:xfrm>
          <a:prstGeom prst="sun">
            <a:avLst>
              <a:gd name="adj" fmla="val 25000"/>
            </a:avLst>
          </a:prstGeom>
          <a:gradFill>
            <a:gsLst>
              <a:gs pos="0">
                <a:srgbClr val="003977"/>
              </a:gs>
              <a:gs pos="80000">
                <a:srgbClr val="004B9D"/>
              </a:gs>
              <a:gs pos="100000">
                <a:srgbClr val="004BA1"/>
              </a:gs>
            </a:gsLst>
            <a:lin ang="16200038" scaled="0"/>
          </a:gradFill>
          <a:ln w="9525" cap="flat" cmpd="sng">
            <a:solidFill>
              <a:srgbClr val="074C8E"/>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4" name="Google Shape;284;p4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What do you see here?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46"/>
          <p:cNvPicPr preferRelativeResize="0"/>
          <p:nvPr/>
        </p:nvPicPr>
        <p:blipFill>
          <a:blip r:embed="rId3">
            <a:alphaModFix amt="37000"/>
          </a:blip>
          <a:stretch>
            <a:fillRect/>
          </a:stretch>
        </p:blipFill>
        <p:spPr>
          <a:xfrm>
            <a:off x="1706776" y="152399"/>
            <a:ext cx="5185699" cy="4838701"/>
          </a:xfrm>
          <a:prstGeom prst="rect">
            <a:avLst/>
          </a:prstGeom>
          <a:noFill/>
          <a:ln>
            <a:noFill/>
          </a:ln>
        </p:spPr>
      </p:pic>
      <p:sp>
        <p:nvSpPr>
          <p:cNvPr id="290" name="Google Shape;290;p46"/>
          <p:cNvSpPr txBox="1"/>
          <p:nvPr/>
        </p:nvSpPr>
        <p:spPr>
          <a:xfrm>
            <a:off x="6046175" y="440025"/>
            <a:ext cx="1288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FF0000"/>
                </a:solidFill>
                <a:latin typeface="Calibri"/>
                <a:ea typeface="Calibri"/>
                <a:cs typeface="Calibri"/>
                <a:sym typeface="Calibri"/>
              </a:rPr>
              <a:t>PD Plan</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 </a:t>
            </a:r>
            <a:r>
              <a:rPr lang="en" sz="1000" b="1" dirty="0" err="1">
                <a:solidFill>
                  <a:srgbClr val="FF0000"/>
                </a:solidFill>
                <a:latin typeface="Calibri"/>
                <a:ea typeface="Calibri"/>
                <a:cs typeface="Calibri"/>
                <a:sym typeface="Calibri"/>
              </a:rPr>
              <a:t>FASTBRidge</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 LETRS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 Use of data</a:t>
            </a:r>
            <a:endParaRPr sz="1000" b="1" dirty="0">
              <a:solidFill>
                <a:srgbClr val="FF0000"/>
              </a:solidFill>
              <a:latin typeface="Calibri"/>
              <a:ea typeface="Calibri"/>
              <a:cs typeface="Calibri"/>
              <a:sym typeface="Calibri"/>
            </a:endParaRPr>
          </a:p>
        </p:txBody>
      </p:sp>
      <p:sp>
        <p:nvSpPr>
          <p:cNvPr id="291" name="Google Shape;291;p46"/>
          <p:cNvSpPr txBox="1"/>
          <p:nvPr/>
        </p:nvSpPr>
        <p:spPr>
          <a:xfrm>
            <a:off x="4758313" y="1455825"/>
            <a:ext cx="845662" cy="14311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dirty="0">
                <a:solidFill>
                  <a:srgbClr val="FF0000"/>
                </a:solidFill>
                <a:latin typeface="Calibri"/>
                <a:ea typeface="Calibri"/>
                <a:cs typeface="Calibri"/>
                <a:sym typeface="Calibri"/>
              </a:rPr>
              <a:t>Curriculum adoption</a:t>
            </a:r>
            <a:endParaRPr sz="900" b="1" dirty="0">
              <a:solidFill>
                <a:srgbClr val="FF0000"/>
              </a:solidFill>
              <a:latin typeface="Calibri"/>
              <a:ea typeface="Calibri"/>
              <a:cs typeface="Calibri"/>
              <a:sym typeface="Calibri"/>
            </a:endParaRPr>
          </a:p>
          <a:p>
            <a:pPr marL="0" lvl="0" indent="0" algn="l" rtl="0">
              <a:spcBef>
                <a:spcPts val="0"/>
              </a:spcBef>
              <a:spcAft>
                <a:spcPts val="0"/>
              </a:spcAft>
              <a:buNone/>
            </a:pPr>
            <a:endParaRPr sz="900" b="1" dirty="0">
              <a:solidFill>
                <a:srgbClr val="FF0000"/>
              </a:solidFill>
              <a:latin typeface="Calibri"/>
              <a:ea typeface="Calibri"/>
              <a:cs typeface="Calibri"/>
              <a:sym typeface="Calibri"/>
            </a:endParaRPr>
          </a:p>
          <a:p>
            <a:pPr marL="0" lvl="0" indent="0" algn="l" rtl="0">
              <a:spcBef>
                <a:spcPts val="0"/>
              </a:spcBef>
              <a:spcAft>
                <a:spcPts val="0"/>
              </a:spcAft>
              <a:buNone/>
            </a:pPr>
            <a:r>
              <a:rPr lang="en" sz="900" b="1" dirty="0">
                <a:solidFill>
                  <a:srgbClr val="FF0000"/>
                </a:solidFill>
                <a:latin typeface="Calibri"/>
                <a:ea typeface="Calibri"/>
                <a:cs typeface="Calibri"/>
                <a:sym typeface="Calibri"/>
              </a:rPr>
              <a:t>Intervention materials**</a:t>
            </a:r>
            <a:endParaRPr sz="900" b="1" dirty="0">
              <a:solidFill>
                <a:srgbClr val="FF0000"/>
              </a:solidFill>
              <a:latin typeface="Calibri"/>
              <a:ea typeface="Calibri"/>
              <a:cs typeface="Calibri"/>
              <a:sym typeface="Calibri"/>
            </a:endParaRPr>
          </a:p>
          <a:p>
            <a:pPr marL="0" lvl="0" indent="0" algn="l" rtl="0">
              <a:spcBef>
                <a:spcPts val="0"/>
              </a:spcBef>
              <a:spcAft>
                <a:spcPts val="0"/>
              </a:spcAft>
              <a:buNone/>
            </a:pPr>
            <a:endParaRPr sz="900" b="1" dirty="0">
              <a:solidFill>
                <a:srgbClr val="FF0000"/>
              </a:solidFill>
              <a:latin typeface="Calibri"/>
              <a:ea typeface="Calibri"/>
              <a:cs typeface="Calibri"/>
              <a:sym typeface="Calibri"/>
            </a:endParaRPr>
          </a:p>
          <a:p>
            <a:r>
              <a:rPr lang="en-US" sz="900" b="1" dirty="0">
                <a:solidFill>
                  <a:srgbClr val="FF0000"/>
                </a:solidFill>
                <a:latin typeface="Calibri"/>
                <a:ea typeface="Calibri"/>
                <a:cs typeface="Calibri"/>
                <a:sym typeface="Calibri"/>
              </a:rPr>
              <a:t>GVC</a:t>
            </a:r>
          </a:p>
          <a:p>
            <a:pPr marL="0" lvl="0" indent="0" algn="l" rtl="0">
              <a:spcBef>
                <a:spcPts val="0"/>
              </a:spcBef>
              <a:spcAft>
                <a:spcPts val="0"/>
              </a:spcAft>
              <a:buNone/>
            </a:pPr>
            <a:endParaRPr lang="en" sz="900" b="1" dirty="0">
              <a:solidFill>
                <a:srgbClr val="FF0000"/>
              </a:solidFill>
              <a:latin typeface="Calibri"/>
              <a:ea typeface="Calibri"/>
              <a:cs typeface="Calibri"/>
              <a:sym typeface="Calibri"/>
            </a:endParaRPr>
          </a:p>
          <a:p>
            <a:pPr marL="0" lvl="0" indent="0" algn="l" rtl="0">
              <a:spcBef>
                <a:spcPts val="0"/>
              </a:spcBef>
              <a:spcAft>
                <a:spcPts val="0"/>
              </a:spcAft>
              <a:buNone/>
            </a:pPr>
            <a:r>
              <a:rPr lang="en" sz="900" b="1" dirty="0">
                <a:solidFill>
                  <a:srgbClr val="FF0000"/>
                </a:solidFill>
                <a:latin typeface="Calibri"/>
                <a:ea typeface="Calibri"/>
                <a:cs typeface="Calibri"/>
                <a:sym typeface="Calibri"/>
              </a:rPr>
              <a:t>Protocols**</a:t>
            </a:r>
            <a:endParaRPr sz="900" b="1" dirty="0">
              <a:solidFill>
                <a:srgbClr val="FF0000"/>
              </a:solidFill>
              <a:latin typeface="Calibri"/>
              <a:ea typeface="Calibri"/>
              <a:cs typeface="Calibri"/>
              <a:sym typeface="Calibri"/>
            </a:endParaRPr>
          </a:p>
        </p:txBody>
      </p:sp>
      <p:sp>
        <p:nvSpPr>
          <p:cNvPr id="292" name="Google Shape;292;p46"/>
          <p:cNvSpPr txBox="1"/>
          <p:nvPr/>
        </p:nvSpPr>
        <p:spPr>
          <a:xfrm>
            <a:off x="3163473" y="1557694"/>
            <a:ext cx="1164125" cy="1415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FF0000"/>
                </a:solidFill>
                <a:latin typeface="Calibri"/>
                <a:ea typeface="Calibri"/>
                <a:cs typeface="Calibri"/>
                <a:sym typeface="Calibri"/>
              </a:rPr>
              <a:t>Model of Instruction</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Evidence based instructional practices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Schedules**</a:t>
            </a:r>
            <a:endParaRPr sz="1000" b="1" dirty="0">
              <a:solidFill>
                <a:srgbClr val="FF0000"/>
              </a:solidFill>
              <a:latin typeface="Calibri"/>
              <a:ea typeface="Calibri"/>
              <a:cs typeface="Calibri"/>
              <a:sym typeface="Calibri"/>
            </a:endParaRPr>
          </a:p>
        </p:txBody>
      </p:sp>
      <p:sp>
        <p:nvSpPr>
          <p:cNvPr id="293" name="Google Shape;293;p46"/>
          <p:cNvSpPr txBox="1"/>
          <p:nvPr/>
        </p:nvSpPr>
        <p:spPr>
          <a:xfrm>
            <a:off x="3410675" y="3247275"/>
            <a:ext cx="2193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Calibri"/>
                <a:ea typeface="Calibri"/>
                <a:cs typeface="Calibri"/>
                <a:sym typeface="Calibri"/>
              </a:rPr>
              <a:t>FASTBridge</a:t>
            </a:r>
            <a:endParaRPr sz="1000" b="1">
              <a:solidFill>
                <a:srgbClr val="FF0000"/>
              </a:solidFill>
              <a:latin typeface="Calibri"/>
              <a:ea typeface="Calibri"/>
              <a:cs typeface="Calibri"/>
              <a:sym typeface="Calibri"/>
            </a:endParaRPr>
          </a:p>
          <a:p>
            <a:pPr marL="0" lvl="0" indent="0" algn="l" rtl="0">
              <a:spcBef>
                <a:spcPts val="0"/>
              </a:spcBef>
              <a:spcAft>
                <a:spcPts val="0"/>
              </a:spcAft>
              <a:buNone/>
            </a:pPr>
            <a:endParaRPr sz="1000" b="1">
              <a:solidFill>
                <a:srgbClr val="FF0000"/>
              </a:solidFill>
              <a:latin typeface="Calibri"/>
              <a:ea typeface="Calibri"/>
              <a:cs typeface="Calibri"/>
              <a:sym typeface="Calibri"/>
            </a:endParaRPr>
          </a:p>
          <a:p>
            <a:pPr marL="0" lvl="0" indent="0" algn="l" rtl="0">
              <a:spcBef>
                <a:spcPts val="0"/>
              </a:spcBef>
              <a:spcAft>
                <a:spcPts val="0"/>
              </a:spcAft>
              <a:buNone/>
            </a:pPr>
            <a:r>
              <a:rPr lang="en" sz="1000" b="1">
                <a:solidFill>
                  <a:srgbClr val="FF0000"/>
                </a:solidFill>
                <a:latin typeface="Calibri"/>
                <a:ea typeface="Calibri"/>
                <a:cs typeface="Calibri"/>
                <a:sym typeface="Calibri"/>
              </a:rPr>
              <a:t>Comprehensive Assessment Plan</a:t>
            </a:r>
            <a:endParaRPr sz="1000" b="1">
              <a:solidFill>
                <a:srgbClr val="FF0000"/>
              </a:solidFill>
              <a:latin typeface="Calibri"/>
              <a:ea typeface="Calibri"/>
              <a:cs typeface="Calibri"/>
              <a:sym typeface="Calibri"/>
            </a:endParaRPr>
          </a:p>
        </p:txBody>
      </p:sp>
      <p:sp>
        <p:nvSpPr>
          <p:cNvPr id="294" name="Google Shape;294;p46"/>
          <p:cNvSpPr txBox="1"/>
          <p:nvPr/>
        </p:nvSpPr>
        <p:spPr>
          <a:xfrm>
            <a:off x="836973" y="1557694"/>
            <a:ext cx="1038000" cy="1108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b="1" dirty="0">
                <a:solidFill>
                  <a:srgbClr val="FF0000"/>
                </a:solidFill>
                <a:latin typeface="Calibri"/>
                <a:ea typeface="Calibri"/>
                <a:cs typeface="Calibri"/>
                <a:sym typeface="Calibri"/>
              </a:rPr>
              <a:t>DILT</a:t>
            </a: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r>
              <a:rPr lang="en" sz="1000" b="1" dirty="0">
                <a:solidFill>
                  <a:srgbClr val="FF0000"/>
                </a:solidFill>
                <a:latin typeface="Calibri"/>
                <a:ea typeface="Calibri"/>
                <a:cs typeface="Calibri"/>
                <a:sym typeface="Calibri"/>
              </a:rPr>
              <a:t>BLTs</a:t>
            </a: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r>
              <a:rPr lang="en" sz="1000" b="1" dirty="0">
                <a:solidFill>
                  <a:srgbClr val="FF0000"/>
                </a:solidFill>
                <a:latin typeface="Calibri"/>
                <a:ea typeface="Calibri"/>
                <a:cs typeface="Calibri"/>
                <a:sym typeface="Calibri"/>
              </a:rPr>
              <a:t>Formal communication</a:t>
            </a:r>
            <a:endParaRPr sz="1000" b="1" dirty="0">
              <a:solidFill>
                <a:srgbClr val="FF0000"/>
              </a:solidFill>
              <a:latin typeface="Calibri"/>
              <a:ea typeface="Calibri"/>
              <a:cs typeface="Calibri"/>
              <a:sym typeface="Calibri"/>
            </a:endParaRPr>
          </a:p>
        </p:txBody>
      </p:sp>
      <p:sp>
        <p:nvSpPr>
          <p:cNvPr id="295" name="Google Shape;295;p46"/>
          <p:cNvSpPr txBox="1"/>
          <p:nvPr/>
        </p:nvSpPr>
        <p:spPr>
          <a:xfrm>
            <a:off x="5708825" y="4149375"/>
            <a:ext cx="28095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FF0000"/>
                </a:solidFill>
                <a:latin typeface="Calibri"/>
                <a:ea typeface="Calibri"/>
                <a:cs typeface="Calibri"/>
                <a:sym typeface="Calibri"/>
              </a:rPr>
              <a:t>PLCs involved with school improvement</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Partnership with families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Vision/Mission/Goals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46"/>
          <p:cNvPicPr preferRelativeResize="0"/>
          <p:nvPr/>
        </p:nvPicPr>
        <p:blipFill>
          <a:blip r:embed="rId3">
            <a:alphaModFix amt="37000"/>
          </a:blip>
          <a:stretch>
            <a:fillRect/>
          </a:stretch>
        </p:blipFill>
        <p:spPr>
          <a:xfrm>
            <a:off x="1706776" y="152399"/>
            <a:ext cx="5185699" cy="4838701"/>
          </a:xfrm>
          <a:prstGeom prst="rect">
            <a:avLst/>
          </a:prstGeom>
          <a:noFill/>
          <a:ln>
            <a:noFill/>
          </a:ln>
        </p:spPr>
      </p:pic>
      <p:sp>
        <p:nvSpPr>
          <p:cNvPr id="290" name="Google Shape;290;p46"/>
          <p:cNvSpPr txBox="1"/>
          <p:nvPr/>
        </p:nvSpPr>
        <p:spPr>
          <a:xfrm>
            <a:off x="6046175" y="440025"/>
            <a:ext cx="1288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FF0000"/>
                </a:solidFill>
                <a:latin typeface="Calibri"/>
                <a:ea typeface="Calibri"/>
                <a:cs typeface="Calibri"/>
                <a:sym typeface="Calibri"/>
              </a:rPr>
              <a:t>PD Plan</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 </a:t>
            </a:r>
            <a:r>
              <a:rPr lang="en" sz="1000" b="1" dirty="0" err="1">
                <a:solidFill>
                  <a:srgbClr val="FF0000"/>
                </a:solidFill>
                <a:latin typeface="Calibri"/>
                <a:ea typeface="Calibri"/>
                <a:cs typeface="Calibri"/>
                <a:sym typeface="Calibri"/>
              </a:rPr>
              <a:t>FASTBRidge</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 LETRS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 Use of data</a:t>
            </a:r>
            <a:endParaRPr sz="1000" b="1" dirty="0">
              <a:solidFill>
                <a:srgbClr val="FF0000"/>
              </a:solidFill>
              <a:latin typeface="Calibri"/>
              <a:ea typeface="Calibri"/>
              <a:cs typeface="Calibri"/>
              <a:sym typeface="Calibri"/>
            </a:endParaRPr>
          </a:p>
        </p:txBody>
      </p:sp>
      <p:sp>
        <p:nvSpPr>
          <p:cNvPr id="291" name="Google Shape;291;p46"/>
          <p:cNvSpPr txBox="1"/>
          <p:nvPr/>
        </p:nvSpPr>
        <p:spPr>
          <a:xfrm>
            <a:off x="4758313" y="1455825"/>
            <a:ext cx="845662" cy="14311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dirty="0">
                <a:solidFill>
                  <a:srgbClr val="FF0000"/>
                </a:solidFill>
                <a:latin typeface="Calibri"/>
                <a:ea typeface="Calibri"/>
                <a:cs typeface="Calibri"/>
                <a:sym typeface="Calibri"/>
              </a:rPr>
              <a:t>Curriculum adoption</a:t>
            </a:r>
            <a:endParaRPr sz="900" b="1" dirty="0">
              <a:solidFill>
                <a:srgbClr val="FF0000"/>
              </a:solidFill>
              <a:latin typeface="Calibri"/>
              <a:ea typeface="Calibri"/>
              <a:cs typeface="Calibri"/>
              <a:sym typeface="Calibri"/>
            </a:endParaRPr>
          </a:p>
          <a:p>
            <a:pPr marL="0" lvl="0" indent="0" algn="l" rtl="0">
              <a:spcBef>
                <a:spcPts val="0"/>
              </a:spcBef>
              <a:spcAft>
                <a:spcPts val="0"/>
              </a:spcAft>
              <a:buNone/>
            </a:pPr>
            <a:endParaRPr sz="900" b="1" dirty="0">
              <a:solidFill>
                <a:srgbClr val="FF0000"/>
              </a:solidFill>
              <a:latin typeface="Calibri"/>
              <a:ea typeface="Calibri"/>
              <a:cs typeface="Calibri"/>
              <a:sym typeface="Calibri"/>
            </a:endParaRPr>
          </a:p>
          <a:p>
            <a:pPr marL="0" lvl="0" indent="0" algn="l" rtl="0">
              <a:spcBef>
                <a:spcPts val="0"/>
              </a:spcBef>
              <a:spcAft>
                <a:spcPts val="0"/>
              </a:spcAft>
              <a:buNone/>
            </a:pPr>
            <a:r>
              <a:rPr lang="en" sz="900" b="1" dirty="0">
                <a:solidFill>
                  <a:srgbClr val="FF0000"/>
                </a:solidFill>
                <a:latin typeface="Calibri"/>
                <a:ea typeface="Calibri"/>
                <a:cs typeface="Calibri"/>
                <a:sym typeface="Calibri"/>
              </a:rPr>
              <a:t>Intervention materials**</a:t>
            </a:r>
            <a:endParaRPr sz="900" b="1" dirty="0">
              <a:solidFill>
                <a:srgbClr val="FF0000"/>
              </a:solidFill>
              <a:latin typeface="Calibri"/>
              <a:ea typeface="Calibri"/>
              <a:cs typeface="Calibri"/>
              <a:sym typeface="Calibri"/>
            </a:endParaRPr>
          </a:p>
          <a:p>
            <a:pPr marL="0" lvl="0" indent="0" algn="l" rtl="0">
              <a:spcBef>
                <a:spcPts val="0"/>
              </a:spcBef>
              <a:spcAft>
                <a:spcPts val="0"/>
              </a:spcAft>
              <a:buNone/>
            </a:pPr>
            <a:endParaRPr sz="900" b="1" dirty="0">
              <a:solidFill>
                <a:srgbClr val="FF0000"/>
              </a:solidFill>
              <a:latin typeface="Calibri"/>
              <a:ea typeface="Calibri"/>
              <a:cs typeface="Calibri"/>
              <a:sym typeface="Calibri"/>
            </a:endParaRPr>
          </a:p>
          <a:p>
            <a:r>
              <a:rPr lang="en-US" sz="900" b="1" dirty="0">
                <a:solidFill>
                  <a:srgbClr val="FF0000"/>
                </a:solidFill>
                <a:latin typeface="Calibri"/>
                <a:ea typeface="Calibri"/>
                <a:cs typeface="Calibri"/>
                <a:sym typeface="Calibri"/>
              </a:rPr>
              <a:t>GVC</a:t>
            </a:r>
          </a:p>
          <a:p>
            <a:pPr marL="0" lvl="0" indent="0" algn="l" rtl="0">
              <a:spcBef>
                <a:spcPts val="0"/>
              </a:spcBef>
              <a:spcAft>
                <a:spcPts val="0"/>
              </a:spcAft>
              <a:buNone/>
            </a:pPr>
            <a:endParaRPr lang="en" sz="900" b="1" dirty="0">
              <a:solidFill>
                <a:srgbClr val="FF0000"/>
              </a:solidFill>
              <a:latin typeface="Calibri"/>
              <a:ea typeface="Calibri"/>
              <a:cs typeface="Calibri"/>
              <a:sym typeface="Calibri"/>
            </a:endParaRPr>
          </a:p>
          <a:p>
            <a:pPr marL="0" lvl="0" indent="0" algn="l" rtl="0">
              <a:spcBef>
                <a:spcPts val="0"/>
              </a:spcBef>
              <a:spcAft>
                <a:spcPts val="0"/>
              </a:spcAft>
              <a:buNone/>
            </a:pPr>
            <a:r>
              <a:rPr lang="en" sz="900" b="1" dirty="0">
                <a:solidFill>
                  <a:srgbClr val="FF0000"/>
                </a:solidFill>
                <a:latin typeface="Calibri"/>
                <a:ea typeface="Calibri"/>
                <a:cs typeface="Calibri"/>
                <a:sym typeface="Calibri"/>
              </a:rPr>
              <a:t>Protocols**</a:t>
            </a:r>
            <a:endParaRPr sz="900" b="1" dirty="0">
              <a:solidFill>
                <a:srgbClr val="FF0000"/>
              </a:solidFill>
              <a:latin typeface="Calibri"/>
              <a:ea typeface="Calibri"/>
              <a:cs typeface="Calibri"/>
              <a:sym typeface="Calibri"/>
            </a:endParaRPr>
          </a:p>
        </p:txBody>
      </p:sp>
      <p:sp>
        <p:nvSpPr>
          <p:cNvPr id="292" name="Google Shape;292;p46"/>
          <p:cNvSpPr txBox="1"/>
          <p:nvPr/>
        </p:nvSpPr>
        <p:spPr>
          <a:xfrm>
            <a:off x="3163473" y="1557694"/>
            <a:ext cx="1164125" cy="1415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FF0000"/>
                </a:solidFill>
                <a:latin typeface="Calibri"/>
                <a:ea typeface="Calibri"/>
                <a:cs typeface="Calibri"/>
                <a:sym typeface="Calibri"/>
              </a:rPr>
              <a:t>Model of Instruction</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Evidence based instructional practices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Schedules**</a:t>
            </a:r>
            <a:endParaRPr sz="1000" b="1" dirty="0">
              <a:solidFill>
                <a:srgbClr val="FF0000"/>
              </a:solidFill>
              <a:latin typeface="Calibri"/>
              <a:ea typeface="Calibri"/>
              <a:cs typeface="Calibri"/>
              <a:sym typeface="Calibri"/>
            </a:endParaRPr>
          </a:p>
        </p:txBody>
      </p:sp>
      <p:sp>
        <p:nvSpPr>
          <p:cNvPr id="293" name="Google Shape;293;p46"/>
          <p:cNvSpPr txBox="1"/>
          <p:nvPr/>
        </p:nvSpPr>
        <p:spPr>
          <a:xfrm>
            <a:off x="3410675" y="3249488"/>
            <a:ext cx="2193300"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err="1">
                <a:solidFill>
                  <a:srgbClr val="FF0000"/>
                </a:solidFill>
                <a:latin typeface="Calibri"/>
                <a:ea typeface="Calibri"/>
                <a:cs typeface="Calibri"/>
                <a:sym typeface="Calibri"/>
              </a:rPr>
              <a:t>FASTBridge</a:t>
            </a:r>
            <a:endParaRPr lang="en"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Comprehensive Assessment Plan</a:t>
            </a:r>
            <a:endParaRPr sz="1000" b="1" dirty="0">
              <a:solidFill>
                <a:srgbClr val="FF0000"/>
              </a:solidFill>
              <a:latin typeface="Calibri"/>
              <a:ea typeface="Calibri"/>
              <a:cs typeface="Calibri"/>
              <a:sym typeface="Calibri"/>
            </a:endParaRPr>
          </a:p>
        </p:txBody>
      </p:sp>
      <p:sp>
        <p:nvSpPr>
          <p:cNvPr id="294" name="Google Shape;294;p46"/>
          <p:cNvSpPr txBox="1"/>
          <p:nvPr/>
        </p:nvSpPr>
        <p:spPr>
          <a:xfrm>
            <a:off x="836973" y="1557694"/>
            <a:ext cx="1038000" cy="1108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b="1" dirty="0">
                <a:solidFill>
                  <a:srgbClr val="FF0000"/>
                </a:solidFill>
                <a:latin typeface="Calibri"/>
                <a:ea typeface="Calibri"/>
                <a:cs typeface="Calibri"/>
                <a:sym typeface="Calibri"/>
              </a:rPr>
              <a:t>DILT</a:t>
            </a: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r>
              <a:rPr lang="en" sz="1000" b="1" dirty="0">
                <a:solidFill>
                  <a:srgbClr val="FF0000"/>
                </a:solidFill>
                <a:latin typeface="Calibri"/>
                <a:ea typeface="Calibri"/>
                <a:cs typeface="Calibri"/>
                <a:sym typeface="Calibri"/>
              </a:rPr>
              <a:t>BLTs</a:t>
            </a: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r>
              <a:rPr lang="en" sz="1000" b="1" dirty="0">
                <a:solidFill>
                  <a:srgbClr val="FF0000"/>
                </a:solidFill>
                <a:latin typeface="Calibri"/>
                <a:ea typeface="Calibri"/>
                <a:cs typeface="Calibri"/>
                <a:sym typeface="Calibri"/>
              </a:rPr>
              <a:t>Formal communication</a:t>
            </a:r>
            <a:endParaRPr sz="1000" b="1" dirty="0">
              <a:solidFill>
                <a:srgbClr val="FF0000"/>
              </a:solidFill>
              <a:latin typeface="Calibri"/>
              <a:ea typeface="Calibri"/>
              <a:cs typeface="Calibri"/>
              <a:sym typeface="Calibri"/>
            </a:endParaRPr>
          </a:p>
        </p:txBody>
      </p:sp>
      <p:sp>
        <p:nvSpPr>
          <p:cNvPr id="295" name="Google Shape;295;p46"/>
          <p:cNvSpPr txBox="1"/>
          <p:nvPr/>
        </p:nvSpPr>
        <p:spPr>
          <a:xfrm>
            <a:off x="5708825" y="4149375"/>
            <a:ext cx="28095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FF0000"/>
                </a:solidFill>
                <a:latin typeface="Calibri"/>
                <a:ea typeface="Calibri"/>
                <a:cs typeface="Calibri"/>
                <a:sym typeface="Calibri"/>
              </a:rPr>
              <a:t>PLCs involved with school improvement</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Partnership with families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Vision/Mission/Goals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p:txBody>
      </p:sp>
      <p:sp>
        <p:nvSpPr>
          <p:cNvPr id="2" name="Oval 1">
            <a:extLst>
              <a:ext uri="{FF2B5EF4-FFF2-40B4-BE49-F238E27FC236}">
                <a16:creationId xmlns:a16="http://schemas.microsoft.com/office/drawing/2014/main" id="{CB05E8F6-5AA2-F34C-9DA2-014F5EFB9730}"/>
              </a:ext>
            </a:extLst>
          </p:cNvPr>
          <p:cNvSpPr/>
          <p:nvPr/>
        </p:nvSpPr>
        <p:spPr>
          <a:xfrm>
            <a:off x="3035300" y="3249488"/>
            <a:ext cx="2673525" cy="7383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343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7"/>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t>Objectives for Today</a:t>
            </a:r>
            <a:endParaRPr dirty="0"/>
          </a:p>
        </p:txBody>
      </p:sp>
      <p:sp>
        <p:nvSpPr>
          <p:cNvPr id="138" name="Google Shape;138;p27"/>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342900" indent="-342900"/>
            <a:r>
              <a:rPr lang="en" dirty="0"/>
              <a:t>Understand the rationale for having a MTSS Framework in KCKPS. </a:t>
            </a:r>
          </a:p>
          <a:p>
            <a:pPr marL="342900" indent="-342900"/>
            <a:r>
              <a:rPr lang="en" dirty="0"/>
              <a:t>Understand the basic overview of MTSS in KCKPS.</a:t>
            </a:r>
          </a:p>
          <a:p>
            <a:pPr marL="342900" indent="-342900"/>
            <a:r>
              <a:rPr lang="en" dirty="0"/>
              <a:t>Understand the Instructional Focus for 2021-2022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48"/>
          <p:cNvPicPr preferRelativeResize="0"/>
          <p:nvPr/>
        </p:nvPicPr>
        <p:blipFill>
          <a:blip r:embed="rId3">
            <a:alphaModFix/>
          </a:blip>
          <a:stretch>
            <a:fillRect/>
          </a:stretch>
        </p:blipFill>
        <p:spPr>
          <a:xfrm>
            <a:off x="-123575" y="0"/>
            <a:ext cx="9817350" cy="5575986"/>
          </a:xfrm>
          <a:prstGeom prst="rect">
            <a:avLst/>
          </a:prstGeom>
          <a:noFill/>
          <a:ln>
            <a:noFill/>
          </a:ln>
        </p:spPr>
      </p:pic>
      <p:sp>
        <p:nvSpPr>
          <p:cNvPr id="313" name="Google Shape;313;p48"/>
          <p:cNvSpPr txBox="1"/>
          <p:nvPr/>
        </p:nvSpPr>
        <p:spPr>
          <a:xfrm>
            <a:off x="188350" y="-96506"/>
            <a:ext cx="8649600" cy="23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900">
                <a:latin typeface="Bree Serif"/>
                <a:ea typeface="Bree Serif"/>
                <a:cs typeface="Bree Serif"/>
                <a:sym typeface="Bree Serif"/>
              </a:rPr>
              <a:t>The purpose of screening is to</a:t>
            </a:r>
            <a:endParaRPr sz="2900">
              <a:latin typeface="Bree Serif"/>
              <a:ea typeface="Bree Serif"/>
              <a:cs typeface="Bree Serif"/>
              <a:sym typeface="Bree Serif"/>
            </a:endParaRPr>
          </a:p>
          <a:p>
            <a:pPr marL="0" lvl="0" indent="0" algn="ctr" rtl="0">
              <a:spcBef>
                <a:spcPts val="0"/>
              </a:spcBef>
              <a:spcAft>
                <a:spcPts val="0"/>
              </a:spcAft>
              <a:buNone/>
            </a:pPr>
            <a:r>
              <a:rPr lang="en" sz="3400">
                <a:latin typeface="Bree Serif"/>
                <a:ea typeface="Bree Serif"/>
                <a:cs typeface="Bree Serif"/>
                <a:sym typeface="Bree Serif"/>
              </a:rPr>
              <a:t>identify who is predicted to be in trouble, but it doesn’t tell you what to teach.</a:t>
            </a:r>
            <a:endParaRPr sz="3400">
              <a:latin typeface="Bree Serif"/>
              <a:ea typeface="Bree Serif"/>
              <a:cs typeface="Bree Serif"/>
              <a:sym typeface="Bree Serif"/>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9"/>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What is a Universal Screener?</a:t>
            </a:r>
            <a:endParaRPr/>
          </a:p>
        </p:txBody>
      </p:sp>
      <p:sp>
        <p:nvSpPr>
          <p:cNvPr id="319" name="Google Shape;319;p49"/>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lvl="0" indent="-381000" algn="l" rtl="0">
              <a:spcBef>
                <a:spcPts val="800"/>
              </a:spcBef>
              <a:spcAft>
                <a:spcPts val="0"/>
              </a:spcAft>
              <a:buSzPts val="2400"/>
              <a:buChar char="•"/>
            </a:pPr>
            <a:r>
              <a:rPr lang="en" sz="2400"/>
              <a:t>Brief, efficient, FORMATIVE assessment</a:t>
            </a:r>
            <a:endParaRPr sz="2400"/>
          </a:p>
          <a:p>
            <a:pPr marL="457200" lvl="0" indent="-381000" algn="l" rtl="0">
              <a:spcBef>
                <a:spcPts val="0"/>
              </a:spcBef>
              <a:spcAft>
                <a:spcPts val="0"/>
              </a:spcAft>
              <a:buSzPts val="2400"/>
              <a:buChar char="•"/>
            </a:pPr>
            <a:r>
              <a:rPr lang="en" sz="2400"/>
              <a:t>Given 3 times a year</a:t>
            </a:r>
            <a:endParaRPr sz="2400"/>
          </a:p>
          <a:p>
            <a:pPr marL="914400" lvl="1" indent="-361950" algn="l" rtl="0">
              <a:spcBef>
                <a:spcPts val="0"/>
              </a:spcBef>
              <a:spcAft>
                <a:spcPts val="0"/>
              </a:spcAft>
              <a:buSzPts val="2100"/>
              <a:buChar char="•"/>
            </a:pPr>
            <a:r>
              <a:rPr lang="en" sz="2100"/>
              <a:t>ALL students</a:t>
            </a:r>
            <a:endParaRPr sz="2100"/>
          </a:p>
          <a:p>
            <a:pPr marL="914400" lvl="1" indent="-361950" algn="l" rtl="0">
              <a:spcBef>
                <a:spcPts val="0"/>
              </a:spcBef>
              <a:spcAft>
                <a:spcPts val="0"/>
              </a:spcAft>
              <a:buSzPts val="2100"/>
              <a:buChar char="•"/>
            </a:pPr>
            <a:r>
              <a:rPr lang="en" sz="2100"/>
              <a:t>On grade level</a:t>
            </a:r>
            <a:endParaRPr sz="2400"/>
          </a:p>
          <a:p>
            <a:pPr marL="457200" lvl="0" indent="-381000" algn="l" rtl="0">
              <a:spcBef>
                <a:spcPts val="0"/>
              </a:spcBef>
              <a:spcAft>
                <a:spcPts val="0"/>
              </a:spcAft>
              <a:buSzPts val="2400"/>
              <a:buChar char="•"/>
            </a:pPr>
            <a:r>
              <a:rPr lang="en" sz="2400"/>
              <a:t>Identifies which students are “at-risk” and which are “on track”</a:t>
            </a:r>
            <a:endParaRPr sz="2400"/>
          </a:p>
          <a:p>
            <a:pPr marL="457200" lvl="0" indent="-381000" algn="l" rtl="0">
              <a:spcBef>
                <a:spcPts val="0"/>
              </a:spcBef>
              <a:spcAft>
                <a:spcPts val="0"/>
              </a:spcAft>
              <a:buSzPts val="2400"/>
              <a:buChar char="•"/>
            </a:pPr>
            <a:r>
              <a:rPr lang="en" sz="2400"/>
              <a:t>Predictive</a:t>
            </a:r>
            <a:endParaRPr sz="2400"/>
          </a:p>
          <a:p>
            <a:pPr marL="457200" lvl="0" indent="-381000" algn="l" rtl="0">
              <a:spcBef>
                <a:spcPts val="0"/>
              </a:spcBef>
              <a:spcAft>
                <a:spcPts val="0"/>
              </a:spcAft>
              <a:buSzPts val="2400"/>
              <a:buChar char="•"/>
            </a:pPr>
            <a:r>
              <a:rPr lang="en" sz="2400"/>
              <a:t>Systems level data and individual student data</a:t>
            </a:r>
            <a:endParaRPr sz="2400"/>
          </a:p>
          <a:p>
            <a:pPr marL="914400" lvl="1" indent="-381000" algn="l" rtl="0">
              <a:spcBef>
                <a:spcPts val="0"/>
              </a:spcBef>
              <a:spcAft>
                <a:spcPts val="0"/>
              </a:spcAft>
              <a:buSzPts val="2400"/>
              <a:buChar char="•"/>
            </a:pPr>
            <a:r>
              <a:rPr lang="en" sz="2400"/>
              <a:t>Success of Tier 1 Curriculum and Instruction</a:t>
            </a:r>
            <a:endParaRPr sz="2400"/>
          </a:p>
          <a:p>
            <a:pPr marL="0" lvl="0" indent="0" algn="l" rtl="0">
              <a:spcBef>
                <a:spcPts val="80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51"/>
          <p:cNvPicPr preferRelativeResize="0"/>
          <p:nvPr/>
        </p:nvPicPr>
        <p:blipFill>
          <a:blip r:embed="rId3">
            <a:alphaModFix/>
          </a:blip>
          <a:stretch>
            <a:fillRect/>
          </a:stretch>
        </p:blipFill>
        <p:spPr>
          <a:xfrm>
            <a:off x="247650" y="254000"/>
            <a:ext cx="7726126" cy="4108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7EE0E-A4A4-6D42-8D28-CB8E01F8718F}"/>
              </a:ext>
            </a:extLst>
          </p:cNvPr>
          <p:cNvSpPr>
            <a:spLocks noGrp="1"/>
          </p:cNvSpPr>
          <p:nvPr>
            <p:ph type="title"/>
          </p:nvPr>
        </p:nvSpPr>
        <p:spPr/>
        <p:txBody>
          <a:bodyPr/>
          <a:lstStyle/>
          <a:p>
            <a:r>
              <a:rPr lang="en-US" dirty="0"/>
              <a:t>Vision for Assessment and Data in KCKPS</a:t>
            </a:r>
          </a:p>
        </p:txBody>
      </p:sp>
      <p:sp>
        <p:nvSpPr>
          <p:cNvPr id="3" name="Text Placeholder 2">
            <a:extLst>
              <a:ext uri="{FF2B5EF4-FFF2-40B4-BE49-F238E27FC236}">
                <a16:creationId xmlns:a16="http://schemas.microsoft.com/office/drawing/2014/main" id="{C98CD36C-97D0-3741-B1D9-D4B540559EED}"/>
              </a:ext>
            </a:extLst>
          </p:cNvPr>
          <p:cNvSpPr>
            <a:spLocks noGrp="1"/>
          </p:cNvSpPr>
          <p:nvPr>
            <p:ph type="body" idx="1"/>
          </p:nvPr>
        </p:nvSpPr>
        <p:spPr/>
        <p:txBody>
          <a:bodyPr/>
          <a:lstStyle/>
          <a:p>
            <a:pPr fontAlgn="base"/>
            <a:r>
              <a:rPr lang="en-US" dirty="0"/>
              <a:t>Data is </a:t>
            </a:r>
            <a:r>
              <a:rPr lang="en-US" b="1" u="sng" dirty="0"/>
              <a:t>not</a:t>
            </a:r>
            <a:r>
              <a:rPr lang="en-US" dirty="0"/>
              <a:t> about ranking - It </a:t>
            </a:r>
            <a:r>
              <a:rPr lang="en-US" b="1" u="sng" dirty="0"/>
              <a:t>is</a:t>
            </a:r>
            <a:r>
              <a:rPr lang="en-US" dirty="0"/>
              <a:t> about determining our strengths and where to place resources to support areas of growth</a:t>
            </a:r>
          </a:p>
          <a:p>
            <a:pPr fontAlgn="base"/>
            <a:r>
              <a:rPr lang="en-US" dirty="0"/>
              <a:t>Multiple data points to make the best instructional decisions</a:t>
            </a:r>
          </a:p>
          <a:p>
            <a:pPr fontAlgn="base"/>
            <a:r>
              <a:rPr lang="en-US" dirty="0"/>
              <a:t>Continue to experience, learn and implement the </a:t>
            </a:r>
            <a:r>
              <a:rPr lang="en-US" dirty="0" err="1"/>
              <a:t>FastBridge</a:t>
            </a:r>
            <a:r>
              <a:rPr lang="en-US" dirty="0"/>
              <a:t> assessment platform</a:t>
            </a:r>
          </a:p>
          <a:p>
            <a:pPr fontAlgn="base"/>
            <a:r>
              <a:rPr lang="en-US" dirty="0"/>
              <a:t>Accountability for ourselves and our students to ensure they are learning what is taught (Focus- Priority Standards)</a:t>
            </a:r>
          </a:p>
          <a:p>
            <a:pPr fontAlgn="base"/>
            <a:r>
              <a:rPr lang="en-US" dirty="0"/>
              <a:t>Compliance with KSDE and the Federal Government</a:t>
            </a:r>
          </a:p>
        </p:txBody>
      </p:sp>
    </p:spTree>
    <p:extLst>
      <p:ext uri="{BB962C8B-B14F-4D97-AF65-F5344CB8AC3E}">
        <p14:creationId xmlns:p14="http://schemas.microsoft.com/office/powerpoint/2010/main" val="1163827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46"/>
          <p:cNvPicPr preferRelativeResize="0"/>
          <p:nvPr/>
        </p:nvPicPr>
        <p:blipFill>
          <a:blip r:embed="rId3">
            <a:alphaModFix amt="37000"/>
          </a:blip>
          <a:stretch>
            <a:fillRect/>
          </a:stretch>
        </p:blipFill>
        <p:spPr>
          <a:xfrm>
            <a:off x="1706776" y="152399"/>
            <a:ext cx="5185699" cy="4838701"/>
          </a:xfrm>
          <a:prstGeom prst="rect">
            <a:avLst/>
          </a:prstGeom>
          <a:noFill/>
          <a:ln>
            <a:noFill/>
          </a:ln>
        </p:spPr>
      </p:pic>
      <p:sp>
        <p:nvSpPr>
          <p:cNvPr id="290" name="Google Shape;290;p46"/>
          <p:cNvSpPr txBox="1"/>
          <p:nvPr/>
        </p:nvSpPr>
        <p:spPr>
          <a:xfrm>
            <a:off x="6046175" y="440025"/>
            <a:ext cx="1288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FF0000"/>
                </a:solidFill>
                <a:latin typeface="Calibri"/>
                <a:ea typeface="Calibri"/>
                <a:cs typeface="Calibri"/>
                <a:sym typeface="Calibri"/>
              </a:rPr>
              <a:t>PD Plan</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 </a:t>
            </a:r>
            <a:r>
              <a:rPr lang="en" sz="1000" b="1" dirty="0" err="1">
                <a:solidFill>
                  <a:srgbClr val="FF0000"/>
                </a:solidFill>
                <a:latin typeface="Calibri"/>
                <a:ea typeface="Calibri"/>
                <a:cs typeface="Calibri"/>
                <a:sym typeface="Calibri"/>
              </a:rPr>
              <a:t>FASTBRidge</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 LETRS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 Use of data</a:t>
            </a:r>
            <a:endParaRPr sz="1000" b="1" dirty="0">
              <a:solidFill>
                <a:srgbClr val="FF0000"/>
              </a:solidFill>
              <a:latin typeface="Calibri"/>
              <a:ea typeface="Calibri"/>
              <a:cs typeface="Calibri"/>
              <a:sym typeface="Calibri"/>
            </a:endParaRPr>
          </a:p>
        </p:txBody>
      </p:sp>
      <p:sp>
        <p:nvSpPr>
          <p:cNvPr id="291" name="Google Shape;291;p46"/>
          <p:cNvSpPr txBox="1"/>
          <p:nvPr/>
        </p:nvSpPr>
        <p:spPr>
          <a:xfrm>
            <a:off x="4758313" y="1455825"/>
            <a:ext cx="845662" cy="14311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dirty="0">
                <a:solidFill>
                  <a:srgbClr val="FF0000"/>
                </a:solidFill>
                <a:latin typeface="Calibri"/>
                <a:ea typeface="Calibri"/>
                <a:cs typeface="Calibri"/>
                <a:sym typeface="Calibri"/>
              </a:rPr>
              <a:t>Curriculum adoption</a:t>
            </a:r>
            <a:endParaRPr sz="900" b="1" dirty="0">
              <a:solidFill>
                <a:srgbClr val="FF0000"/>
              </a:solidFill>
              <a:latin typeface="Calibri"/>
              <a:ea typeface="Calibri"/>
              <a:cs typeface="Calibri"/>
              <a:sym typeface="Calibri"/>
            </a:endParaRPr>
          </a:p>
          <a:p>
            <a:pPr marL="0" lvl="0" indent="0" algn="l" rtl="0">
              <a:spcBef>
                <a:spcPts val="0"/>
              </a:spcBef>
              <a:spcAft>
                <a:spcPts val="0"/>
              </a:spcAft>
              <a:buNone/>
            </a:pPr>
            <a:endParaRPr sz="900" b="1" dirty="0">
              <a:solidFill>
                <a:srgbClr val="FF0000"/>
              </a:solidFill>
              <a:latin typeface="Calibri"/>
              <a:ea typeface="Calibri"/>
              <a:cs typeface="Calibri"/>
              <a:sym typeface="Calibri"/>
            </a:endParaRPr>
          </a:p>
          <a:p>
            <a:pPr marL="0" lvl="0" indent="0" algn="l" rtl="0">
              <a:spcBef>
                <a:spcPts val="0"/>
              </a:spcBef>
              <a:spcAft>
                <a:spcPts val="0"/>
              </a:spcAft>
              <a:buNone/>
            </a:pPr>
            <a:r>
              <a:rPr lang="en" sz="900" b="1" dirty="0">
                <a:solidFill>
                  <a:srgbClr val="FF0000"/>
                </a:solidFill>
                <a:latin typeface="Calibri"/>
                <a:ea typeface="Calibri"/>
                <a:cs typeface="Calibri"/>
                <a:sym typeface="Calibri"/>
              </a:rPr>
              <a:t>Intervention materials**</a:t>
            </a:r>
            <a:endParaRPr sz="900" b="1" dirty="0">
              <a:solidFill>
                <a:srgbClr val="FF0000"/>
              </a:solidFill>
              <a:latin typeface="Calibri"/>
              <a:ea typeface="Calibri"/>
              <a:cs typeface="Calibri"/>
              <a:sym typeface="Calibri"/>
            </a:endParaRPr>
          </a:p>
          <a:p>
            <a:pPr marL="0" lvl="0" indent="0" algn="l" rtl="0">
              <a:spcBef>
                <a:spcPts val="0"/>
              </a:spcBef>
              <a:spcAft>
                <a:spcPts val="0"/>
              </a:spcAft>
              <a:buNone/>
            </a:pPr>
            <a:endParaRPr sz="900" b="1" dirty="0">
              <a:solidFill>
                <a:srgbClr val="FF0000"/>
              </a:solidFill>
              <a:latin typeface="Calibri"/>
              <a:ea typeface="Calibri"/>
              <a:cs typeface="Calibri"/>
              <a:sym typeface="Calibri"/>
            </a:endParaRPr>
          </a:p>
          <a:p>
            <a:r>
              <a:rPr lang="en-US" sz="900" b="1" dirty="0">
                <a:solidFill>
                  <a:srgbClr val="FF0000"/>
                </a:solidFill>
                <a:latin typeface="Calibri"/>
                <a:ea typeface="Calibri"/>
                <a:cs typeface="Calibri"/>
                <a:sym typeface="Calibri"/>
              </a:rPr>
              <a:t>GVC</a:t>
            </a:r>
          </a:p>
          <a:p>
            <a:pPr marL="0" lvl="0" indent="0" algn="l" rtl="0">
              <a:spcBef>
                <a:spcPts val="0"/>
              </a:spcBef>
              <a:spcAft>
                <a:spcPts val="0"/>
              </a:spcAft>
              <a:buNone/>
            </a:pPr>
            <a:endParaRPr lang="en" sz="900" b="1" dirty="0">
              <a:solidFill>
                <a:srgbClr val="FF0000"/>
              </a:solidFill>
              <a:latin typeface="Calibri"/>
              <a:ea typeface="Calibri"/>
              <a:cs typeface="Calibri"/>
              <a:sym typeface="Calibri"/>
            </a:endParaRPr>
          </a:p>
          <a:p>
            <a:pPr marL="0" lvl="0" indent="0" algn="l" rtl="0">
              <a:spcBef>
                <a:spcPts val="0"/>
              </a:spcBef>
              <a:spcAft>
                <a:spcPts val="0"/>
              </a:spcAft>
              <a:buNone/>
            </a:pPr>
            <a:r>
              <a:rPr lang="en" sz="900" b="1" dirty="0">
                <a:solidFill>
                  <a:srgbClr val="FF0000"/>
                </a:solidFill>
                <a:latin typeface="Calibri"/>
                <a:ea typeface="Calibri"/>
                <a:cs typeface="Calibri"/>
                <a:sym typeface="Calibri"/>
              </a:rPr>
              <a:t>Protocols**</a:t>
            </a:r>
            <a:endParaRPr sz="900" b="1" dirty="0">
              <a:solidFill>
                <a:srgbClr val="FF0000"/>
              </a:solidFill>
              <a:latin typeface="Calibri"/>
              <a:ea typeface="Calibri"/>
              <a:cs typeface="Calibri"/>
              <a:sym typeface="Calibri"/>
            </a:endParaRPr>
          </a:p>
        </p:txBody>
      </p:sp>
      <p:sp>
        <p:nvSpPr>
          <p:cNvPr id="292" name="Google Shape;292;p46"/>
          <p:cNvSpPr txBox="1"/>
          <p:nvPr/>
        </p:nvSpPr>
        <p:spPr>
          <a:xfrm>
            <a:off x="3163473" y="1557694"/>
            <a:ext cx="1164125" cy="1415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FF0000"/>
                </a:solidFill>
                <a:latin typeface="Calibri"/>
                <a:ea typeface="Calibri"/>
                <a:cs typeface="Calibri"/>
                <a:sym typeface="Calibri"/>
              </a:rPr>
              <a:t>Model of Instruction</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Evidence based instructional practices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Schedules**</a:t>
            </a:r>
            <a:endParaRPr sz="1000" b="1" dirty="0">
              <a:solidFill>
                <a:srgbClr val="FF0000"/>
              </a:solidFill>
              <a:latin typeface="Calibri"/>
              <a:ea typeface="Calibri"/>
              <a:cs typeface="Calibri"/>
              <a:sym typeface="Calibri"/>
            </a:endParaRPr>
          </a:p>
        </p:txBody>
      </p:sp>
      <p:sp>
        <p:nvSpPr>
          <p:cNvPr id="293" name="Google Shape;293;p46"/>
          <p:cNvSpPr txBox="1"/>
          <p:nvPr/>
        </p:nvSpPr>
        <p:spPr>
          <a:xfrm>
            <a:off x="3410675" y="3247275"/>
            <a:ext cx="2193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Calibri"/>
                <a:ea typeface="Calibri"/>
                <a:cs typeface="Calibri"/>
                <a:sym typeface="Calibri"/>
              </a:rPr>
              <a:t>FASTBridge</a:t>
            </a:r>
            <a:endParaRPr sz="1000" b="1">
              <a:solidFill>
                <a:srgbClr val="FF0000"/>
              </a:solidFill>
              <a:latin typeface="Calibri"/>
              <a:ea typeface="Calibri"/>
              <a:cs typeface="Calibri"/>
              <a:sym typeface="Calibri"/>
            </a:endParaRPr>
          </a:p>
          <a:p>
            <a:pPr marL="0" lvl="0" indent="0" algn="l" rtl="0">
              <a:spcBef>
                <a:spcPts val="0"/>
              </a:spcBef>
              <a:spcAft>
                <a:spcPts val="0"/>
              </a:spcAft>
              <a:buNone/>
            </a:pPr>
            <a:endParaRPr sz="1000" b="1">
              <a:solidFill>
                <a:srgbClr val="FF0000"/>
              </a:solidFill>
              <a:latin typeface="Calibri"/>
              <a:ea typeface="Calibri"/>
              <a:cs typeface="Calibri"/>
              <a:sym typeface="Calibri"/>
            </a:endParaRPr>
          </a:p>
          <a:p>
            <a:pPr marL="0" lvl="0" indent="0" algn="l" rtl="0">
              <a:spcBef>
                <a:spcPts val="0"/>
              </a:spcBef>
              <a:spcAft>
                <a:spcPts val="0"/>
              </a:spcAft>
              <a:buNone/>
            </a:pPr>
            <a:r>
              <a:rPr lang="en" sz="1000" b="1">
                <a:solidFill>
                  <a:srgbClr val="FF0000"/>
                </a:solidFill>
                <a:latin typeface="Calibri"/>
                <a:ea typeface="Calibri"/>
                <a:cs typeface="Calibri"/>
                <a:sym typeface="Calibri"/>
              </a:rPr>
              <a:t>Comprehensive Assessment Plan</a:t>
            </a:r>
            <a:endParaRPr sz="1000" b="1">
              <a:solidFill>
                <a:srgbClr val="FF0000"/>
              </a:solidFill>
              <a:latin typeface="Calibri"/>
              <a:ea typeface="Calibri"/>
              <a:cs typeface="Calibri"/>
              <a:sym typeface="Calibri"/>
            </a:endParaRPr>
          </a:p>
        </p:txBody>
      </p:sp>
      <p:sp>
        <p:nvSpPr>
          <p:cNvPr id="294" name="Google Shape;294;p46"/>
          <p:cNvSpPr txBox="1"/>
          <p:nvPr/>
        </p:nvSpPr>
        <p:spPr>
          <a:xfrm>
            <a:off x="836973" y="1557694"/>
            <a:ext cx="1038000" cy="1108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b="1" dirty="0">
                <a:solidFill>
                  <a:srgbClr val="FF0000"/>
                </a:solidFill>
                <a:latin typeface="Calibri"/>
                <a:ea typeface="Calibri"/>
                <a:cs typeface="Calibri"/>
                <a:sym typeface="Calibri"/>
              </a:rPr>
              <a:t>DILT</a:t>
            </a: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r>
              <a:rPr lang="en" sz="1000" b="1" dirty="0">
                <a:solidFill>
                  <a:srgbClr val="FF0000"/>
                </a:solidFill>
                <a:latin typeface="Calibri"/>
                <a:ea typeface="Calibri"/>
                <a:cs typeface="Calibri"/>
                <a:sym typeface="Calibri"/>
              </a:rPr>
              <a:t>BLTs</a:t>
            </a: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r>
              <a:rPr lang="en" sz="1000" b="1" dirty="0">
                <a:solidFill>
                  <a:srgbClr val="FF0000"/>
                </a:solidFill>
                <a:latin typeface="Calibri"/>
                <a:ea typeface="Calibri"/>
                <a:cs typeface="Calibri"/>
                <a:sym typeface="Calibri"/>
              </a:rPr>
              <a:t>Formal communication</a:t>
            </a:r>
            <a:endParaRPr sz="1000" b="1" dirty="0">
              <a:solidFill>
                <a:srgbClr val="FF0000"/>
              </a:solidFill>
              <a:latin typeface="Calibri"/>
              <a:ea typeface="Calibri"/>
              <a:cs typeface="Calibri"/>
              <a:sym typeface="Calibri"/>
            </a:endParaRPr>
          </a:p>
        </p:txBody>
      </p:sp>
      <p:sp>
        <p:nvSpPr>
          <p:cNvPr id="295" name="Google Shape;295;p46"/>
          <p:cNvSpPr txBox="1"/>
          <p:nvPr/>
        </p:nvSpPr>
        <p:spPr>
          <a:xfrm>
            <a:off x="5708825" y="4149375"/>
            <a:ext cx="28095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FF0000"/>
                </a:solidFill>
                <a:latin typeface="Calibri"/>
                <a:ea typeface="Calibri"/>
                <a:cs typeface="Calibri"/>
                <a:sym typeface="Calibri"/>
              </a:rPr>
              <a:t>PLCs involved with school improvement</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Partnership with families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Vision/Mission/Goals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p:txBody>
      </p:sp>
      <p:sp>
        <p:nvSpPr>
          <p:cNvPr id="9" name="Google Shape;349;p53">
            <a:extLst>
              <a:ext uri="{FF2B5EF4-FFF2-40B4-BE49-F238E27FC236}">
                <a16:creationId xmlns:a16="http://schemas.microsoft.com/office/drawing/2014/main" id="{758D23FE-6BA5-8C44-800A-3814AA1AE468}"/>
              </a:ext>
            </a:extLst>
          </p:cNvPr>
          <p:cNvSpPr/>
          <p:nvPr/>
        </p:nvSpPr>
        <p:spPr>
          <a:xfrm>
            <a:off x="4572000" y="1156150"/>
            <a:ext cx="1344600" cy="18960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4088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54"/>
          <p:cNvPicPr preferRelativeResize="0"/>
          <p:nvPr/>
        </p:nvPicPr>
        <p:blipFill rotWithShape="1">
          <a:blip r:embed="rId3">
            <a:alphaModFix/>
          </a:blip>
          <a:srcRect/>
          <a:stretch/>
        </p:blipFill>
        <p:spPr>
          <a:xfrm>
            <a:off x="5943600" y="4675598"/>
            <a:ext cx="1028700" cy="421909"/>
          </a:xfrm>
          <a:prstGeom prst="rect">
            <a:avLst/>
          </a:prstGeom>
          <a:noFill/>
          <a:ln>
            <a:noFill/>
          </a:ln>
        </p:spPr>
      </p:pic>
      <p:sp>
        <p:nvSpPr>
          <p:cNvPr id="356" name="Google Shape;356;p54"/>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 b="0" i="0" u="none" strike="noStrike" cap="none">
                <a:solidFill>
                  <a:schemeClr val="dk1"/>
                </a:solidFill>
                <a:latin typeface="Calibri"/>
                <a:ea typeface="Calibri"/>
                <a:cs typeface="Calibri"/>
                <a:sym typeface="Calibri"/>
              </a:rPr>
              <a:t>Curriculum and Instruction for Tier 1 </a:t>
            </a:r>
            <a:endParaRPr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SzPts val="1400"/>
              <a:buNone/>
            </a:pPr>
            <a:r>
              <a:rPr lang="en" b="0" i="0" u="none" strike="noStrike" cap="none">
                <a:solidFill>
                  <a:schemeClr val="dk1"/>
                </a:solidFill>
                <a:latin typeface="Calibri"/>
                <a:ea typeface="Calibri"/>
                <a:cs typeface="Calibri"/>
                <a:sym typeface="Calibri"/>
              </a:rPr>
              <a:t>(ALL)</a:t>
            </a:r>
            <a:endParaRPr b="0" i="0" u="none" strike="noStrike" cap="none">
              <a:solidFill>
                <a:schemeClr val="dk1"/>
              </a:solidFill>
              <a:latin typeface="Calibri"/>
              <a:ea typeface="Calibri"/>
              <a:cs typeface="Calibri"/>
              <a:sym typeface="Calibri"/>
            </a:endParaRPr>
          </a:p>
        </p:txBody>
      </p:sp>
      <p:sp>
        <p:nvSpPr>
          <p:cNvPr id="357" name="Google Shape;357;p54"/>
          <p:cNvSpPr txBox="1">
            <a:spLocks noGrp="1"/>
          </p:cNvSpPr>
          <p:nvPr>
            <p:ph type="body" idx="1"/>
          </p:nvPr>
        </p:nvSpPr>
        <p:spPr>
          <a:xfrm>
            <a:off x="628650" y="1505850"/>
            <a:ext cx="7886700" cy="3126900"/>
          </a:xfrm>
          <a:prstGeom prst="rect">
            <a:avLst/>
          </a:prstGeom>
          <a:noFill/>
          <a:ln>
            <a:noFill/>
          </a:ln>
        </p:spPr>
        <p:txBody>
          <a:bodyPr spcFirstLastPara="1" wrap="square" lIns="91425" tIns="45700" rIns="91425" bIns="45700" anchor="t" anchorCtr="0">
            <a:noAutofit/>
          </a:bodyPr>
          <a:lstStyle/>
          <a:p>
            <a:pPr marL="342900" marR="0" lvl="0" indent="-317500" algn="l" rtl="0">
              <a:lnSpc>
                <a:spcPct val="100000"/>
              </a:lnSpc>
              <a:spcBef>
                <a:spcPts val="0"/>
              </a:spcBef>
              <a:spcAft>
                <a:spcPts val="0"/>
              </a:spcAft>
              <a:buClr>
                <a:schemeClr val="dk1"/>
              </a:buClr>
              <a:buSzPts val="2400"/>
              <a:buFont typeface="Arial"/>
              <a:buChar char="•"/>
            </a:pPr>
            <a:r>
              <a:rPr lang="en" sz="2400" b="0" i="0" u="none" strike="noStrike" cap="none">
                <a:solidFill>
                  <a:schemeClr val="dk1"/>
                </a:solidFill>
                <a:latin typeface="Calibri"/>
                <a:ea typeface="Calibri"/>
                <a:cs typeface="Calibri"/>
                <a:sym typeface="Calibri"/>
              </a:rPr>
              <a:t>Aligned with Standards (PreK-12)</a:t>
            </a:r>
            <a:endParaRPr sz="2400" b="0" i="0" u="none" strike="noStrike" cap="none">
              <a:solidFill>
                <a:schemeClr val="dk1"/>
              </a:solidFill>
              <a:latin typeface="Calibri"/>
              <a:ea typeface="Calibri"/>
              <a:cs typeface="Calibri"/>
              <a:sym typeface="Calibri"/>
            </a:endParaRPr>
          </a:p>
          <a:p>
            <a:pPr marL="342900" marR="0" lvl="0" indent="-317500" algn="l" rtl="0">
              <a:lnSpc>
                <a:spcPct val="100000"/>
              </a:lnSpc>
              <a:spcBef>
                <a:spcPts val="560"/>
              </a:spcBef>
              <a:spcAft>
                <a:spcPts val="0"/>
              </a:spcAft>
              <a:buClr>
                <a:schemeClr val="dk1"/>
              </a:buClr>
              <a:buSzPts val="2400"/>
              <a:buFont typeface="Arial"/>
              <a:buChar char="•"/>
            </a:pPr>
            <a:r>
              <a:rPr lang="en" sz="2400" b="0" i="0" u="none" strike="noStrike" cap="none">
                <a:solidFill>
                  <a:schemeClr val="dk1"/>
                </a:solidFill>
                <a:latin typeface="Calibri"/>
                <a:ea typeface="Calibri"/>
                <a:cs typeface="Calibri"/>
                <a:sym typeface="Calibri"/>
              </a:rPr>
              <a:t>Utilizes evidence-based instructional strategies and practices</a:t>
            </a:r>
            <a:endParaRPr sz="2400"/>
          </a:p>
          <a:p>
            <a:pPr marL="342900" marR="0" lvl="0" indent="-317500" algn="l" rtl="0">
              <a:lnSpc>
                <a:spcPct val="100000"/>
              </a:lnSpc>
              <a:spcBef>
                <a:spcPts val="560"/>
              </a:spcBef>
              <a:spcAft>
                <a:spcPts val="0"/>
              </a:spcAft>
              <a:buClr>
                <a:schemeClr val="dk1"/>
              </a:buClr>
              <a:buSzPts val="2400"/>
              <a:buFont typeface="Arial"/>
              <a:buChar char="•"/>
            </a:pPr>
            <a:r>
              <a:rPr lang="en" sz="2400" b="0" i="0" u="none" strike="noStrike" cap="none">
                <a:solidFill>
                  <a:schemeClr val="dk1"/>
                </a:solidFill>
                <a:latin typeface="Calibri"/>
                <a:ea typeface="Calibri"/>
                <a:cs typeface="Calibri"/>
                <a:sym typeface="Calibri"/>
              </a:rPr>
              <a:t>Ensures vertical alignment of instruction from:</a:t>
            </a:r>
            <a:endParaRPr sz="2400"/>
          </a:p>
          <a:p>
            <a:pPr marL="742950" marR="0" lvl="1" indent="-260350" algn="l" rtl="0">
              <a:lnSpc>
                <a:spcPct val="100000"/>
              </a:lnSpc>
              <a:spcBef>
                <a:spcPts val="560"/>
              </a:spcBef>
              <a:spcAft>
                <a:spcPts val="0"/>
              </a:spcAft>
              <a:buClr>
                <a:schemeClr val="dk1"/>
              </a:buClr>
              <a:buSzPts val="2400"/>
              <a:buFont typeface="Arial"/>
              <a:buChar char="–"/>
            </a:pPr>
            <a:r>
              <a:rPr lang="en" sz="2400" b="0" i="0" u="none" strike="noStrike" cap="none">
                <a:solidFill>
                  <a:schemeClr val="dk1"/>
                </a:solidFill>
                <a:latin typeface="Calibri"/>
                <a:ea typeface="Calibri"/>
                <a:cs typeface="Calibri"/>
                <a:sym typeface="Calibri"/>
              </a:rPr>
              <a:t>Grade to Grade</a:t>
            </a:r>
            <a:endParaRPr sz="2400" b="0" i="0" u="none" strike="noStrike" cap="none">
              <a:solidFill>
                <a:schemeClr val="dk1"/>
              </a:solidFill>
              <a:latin typeface="Calibri"/>
              <a:ea typeface="Calibri"/>
              <a:cs typeface="Calibri"/>
              <a:sym typeface="Calibri"/>
            </a:endParaRPr>
          </a:p>
          <a:p>
            <a:pPr marL="742950" marR="0" lvl="1" indent="-260350" algn="l" rtl="0">
              <a:lnSpc>
                <a:spcPct val="100000"/>
              </a:lnSpc>
              <a:spcBef>
                <a:spcPts val="560"/>
              </a:spcBef>
              <a:spcAft>
                <a:spcPts val="0"/>
              </a:spcAft>
              <a:buClr>
                <a:schemeClr val="dk1"/>
              </a:buClr>
              <a:buSzPts val="2400"/>
              <a:buFont typeface="Arial"/>
              <a:buChar char="–"/>
            </a:pPr>
            <a:r>
              <a:rPr lang="en" sz="2400" b="0" i="0" u="none" strike="noStrike" cap="none">
                <a:solidFill>
                  <a:schemeClr val="dk1"/>
                </a:solidFill>
                <a:latin typeface="Calibri"/>
                <a:ea typeface="Calibri"/>
                <a:cs typeface="Calibri"/>
                <a:sym typeface="Calibri"/>
              </a:rPr>
              <a:t>School to School</a:t>
            </a:r>
            <a:endParaRPr sz="2400" b="0" i="0" u="none" strike="noStrike" cap="none">
              <a:solidFill>
                <a:schemeClr val="dk1"/>
              </a:solidFill>
              <a:latin typeface="Calibri"/>
              <a:ea typeface="Calibri"/>
              <a:cs typeface="Calibri"/>
              <a:sym typeface="Calibri"/>
            </a:endParaRPr>
          </a:p>
          <a:p>
            <a:pPr marL="342900" marR="0" lvl="0" indent="-165100" algn="l" rtl="0">
              <a:lnSpc>
                <a:spcPct val="100000"/>
              </a:lnSpc>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358" name="Google Shape;358;p5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
              <a:t>25</a:t>
            </a:fld>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46"/>
          <p:cNvPicPr preferRelativeResize="0"/>
          <p:nvPr/>
        </p:nvPicPr>
        <p:blipFill>
          <a:blip r:embed="rId3">
            <a:alphaModFix amt="37000"/>
          </a:blip>
          <a:stretch>
            <a:fillRect/>
          </a:stretch>
        </p:blipFill>
        <p:spPr>
          <a:xfrm>
            <a:off x="1706776" y="152399"/>
            <a:ext cx="5185699" cy="4838701"/>
          </a:xfrm>
          <a:prstGeom prst="rect">
            <a:avLst/>
          </a:prstGeom>
          <a:noFill/>
          <a:ln>
            <a:noFill/>
          </a:ln>
        </p:spPr>
      </p:pic>
      <p:sp>
        <p:nvSpPr>
          <p:cNvPr id="290" name="Google Shape;290;p46"/>
          <p:cNvSpPr txBox="1"/>
          <p:nvPr/>
        </p:nvSpPr>
        <p:spPr>
          <a:xfrm>
            <a:off x="6046175" y="440025"/>
            <a:ext cx="1288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FF0000"/>
                </a:solidFill>
                <a:latin typeface="Calibri"/>
                <a:ea typeface="Calibri"/>
                <a:cs typeface="Calibri"/>
                <a:sym typeface="Calibri"/>
              </a:rPr>
              <a:t>PD Plan</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 </a:t>
            </a:r>
            <a:r>
              <a:rPr lang="en" sz="1000" b="1" dirty="0" err="1">
                <a:solidFill>
                  <a:srgbClr val="FF0000"/>
                </a:solidFill>
                <a:latin typeface="Calibri"/>
                <a:ea typeface="Calibri"/>
                <a:cs typeface="Calibri"/>
                <a:sym typeface="Calibri"/>
              </a:rPr>
              <a:t>FASTBRidge</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 LETRS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 Use of data</a:t>
            </a:r>
            <a:endParaRPr sz="1000" b="1" dirty="0">
              <a:solidFill>
                <a:srgbClr val="FF0000"/>
              </a:solidFill>
              <a:latin typeface="Calibri"/>
              <a:ea typeface="Calibri"/>
              <a:cs typeface="Calibri"/>
              <a:sym typeface="Calibri"/>
            </a:endParaRPr>
          </a:p>
        </p:txBody>
      </p:sp>
      <p:sp>
        <p:nvSpPr>
          <p:cNvPr id="291" name="Google Shape;291;p46"/>
          <p:cNvSpPr txBox="1"/>
          <p:nvPr/>
        </p:nvSpPr>
        <p:spPr>
          <a:xfrm>
            <a:off x="4758313" y="1455825"/>
            <a:ext cx="845662" cy="14311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dirty="0">
                <a:solidFill>
                  <a:srgbClr val="FF0000"/>
                </a:solidFill>
                <a:latin typeface="Calibri"/>
                <a:ea typeface="Calibri"/>
                <a:cs typeface="Calibri"/>
                <a:sym typeface="Calibri"/>
              </a:rPr>
              <a:t>Curriculum adoption</a:t>
            </a:r>
            <a:endParaRPr sz="900" b="1" dirty="0">
              <a:solidFill>
                <a:srgbClr val="FF0000"/>
              </a:solidFill>
              <a:latin typeface="Calibri"/>
              <a:ea typeface="Calibri"/>
              <a:cs typeface="Calibri"/>
              <a:sym typeface="Calibri"/>
            </a:endParaRPr>
          </a:p>
          <a:p>
            <a:pPr marL="0" lvl="0" indent="0" algn="l" rtl="0">
              <a:spcBef>
                <a:spcPts val="0"/>
              </a:spcBef>
              <a:spcAft>
                <a:spcPts val="0"/>
              </a:spcAft>
              <a:buNone/>
            </a:pPr>
            <a:endParaRPr sz="900" b="1" dirty="0">
              <a:solidFill>
                <a:srgbClr val="FF0000"/>
              </a:solidFill>
              <a:latin typeface="Calibri"/>
              <a:ea typeface="Calibri"/>
              <a:cs typeface="Calibri"/>
              <a:sym typeface="Calibri"/>
            </a:endParaRPr>
          </a:p>
          <a:p>
            <a:pPr marL="0" lvl="0" indent="0" algn="l" rtl="0">
              <a:spcBef>
                <a:spcPts val="0"/>
              </a:spcBef>
              <a:spcAft>
                <a:spcPts val="0"/>
              </a:spcAft>
              <a:buNone/>
            </a:pPr>
            <a:r>
              <a:rPr lang="en" sz="900" b="1" dirty="0">
                <a:solidFill>
                  <a:srgbClr val="FF0000"/>
                </a:solidFill>
                <a:latin typeface="Calibri"/>
                <a:ea typeface="Calibri"/>
                <a:cs typeface="Calibri"/>
                <a:sym typeface="Calibri"/>
              </a:rPr>
              <a:t>Intervention materials**</a:t>
            </a:r>
            <a:endParaRPr sz="900" b="1" dirty="0">
              <a:solidFill>
                <a:srgbClr val="FF0000"/>
              </a:solidFill>
              <a:latin typeface="Calibri"/>
              <a:ea typeface="Calibri"/>
              <a:cs typeface="Calibri"/>
              <a:sym typeface="Calibri"/>
            </a:endParaRPr>
          </a:p>
          <a:p>
            <a:pPr marL="0" lvl="0" indent="0" algn="l" rtl="0">
              <a:spcBef>
                <a:spcPts val="0"/>
              </a:spcBef>
              <a:spcAft>
                <a:spcPts val="0"/>
              </a:spcAft>
              <a:buNone/>
            </a:pPr>
            <a:endParaRPr sz="900" b="1" dirty="0">
              <a:solidFill>
                <a:srgbClr val="FF0000"/>
              </a:solidFill>
              <a:latin typeface="Calibri"/>
              <a:ea typeface="Calibri"/>
              <a:cs typeface="Calibri"/>
              <a:sym typeface="Calibri"/>
            </a:endParaRPr>
          </a:p>
          <a:p>
            <a:r>
              <a:rPr lang="en-US" sz="900" b="1" dirty="0">
                <a:solidFill>
                  <a:srgbClr val="FF0000"/>
                </a:solidFill>
                <a:latin typeface="Calibri"/>
                <a:ea typeface="Calibri"/>
                <a:cs typeface="Calibri"/>
                <a:sym typeface="Calibri"/>
              </a:rPr>
              <a:t>GVC</a:t>
            </a:r>
          </a:p>
          <a:p>
            <a:pPr marL="0" lvl="0" indent="0" algn="l" rtl="0">
              <a:spcBef>
                <a:spcPts val="0"/>
              </a:spcBef>
              <a:spcAft>
                <a:spcPts val="0"/>
              </a:spcAft>
              <a:buNone/>
            </a:pPr>
            <a:endParaRPr lang="en" sz="900" b="1" dirty="0">
              <a:solidFill>
                <a:srgbClr val="FF0000"/>
              </a:solidFill>
              <a:latin typeface="Calibri"/>
              <a:ea typeface="Calibri"/>
              <a:cs typeface="Calibri"/>
              <a:sym typeface="Calibri"/>
            </a:endParaRPr>
          </a:p>
          <a:p>
            <a:pPr marL="0" lvl="0" indent="0" algn="l" rtl="0">
              <a:spcBef>
                <a:spcPts val="0"/>
              </a:spcBef>
              <a:spcAft>
                <a:spcPts val="0"/>
              </a:spcAft>
              <a:buNone/>
            </a:pPr>
            <a:r>
              <a:rPr lang="en" sz="900" b="1" dirty="0">
                <a:solidFill>
                  <a:srgbClr val="FF0000"/>
                </a:solidFill>
                <a:latin typeface="Calibri"/>
                <a:ea typeface="Calibri"/>
                <a:cs typeface="Calibri"/>
                <a:sym typeface="Calibri"/>
              </a:rPr>
              <a:t>Protocols**</a:t>
            </a:r>
            <a:endParaRPr sz="900" b="1" dirty="0">
              <a:solidFill>
                <a:srgbClr val="FF0000"/>
              </a:solidFill>
              <a:latin typeface="Calibri"/>
              <a:ea typeface="Calibri"/>
              <a:cs typeface="Calibri"/>
              <a:sym typeface="Calibri"/>
            </a:endParaRPr>
          </a:p>
        </p:txBody>
      </p:sp>
      <p:sp>
        <p:nvSpPr>
          <p:cNvPr id="292" name="Google Shape;292;p46"/>
          <p:cNvSpPr txBox="1"/>
          <p:nvPr/>
        </p:nvSpPr>
        <p:spPr>
          <a:xfrm>
            <a:off x="3163473" y="1557694"/>
            <a:ext cx="1164125" cy="1415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FF0000"/>
                </a:solidFill>
                <a:latin typeface="Calibri"/>
                <a:ea typeface="Calibri"/>
                <a:cs typeface="Calibri"/>
                <a:sym typeface="Calibri"/>
              </a:rPr>
              <a:t>Model of Instruction</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Evidence based instructional practices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Schedules**</a:t>
            </a:r>
            <a:endParaRPr sz="1000" b="1" dirty="0">
              <a:solidFill>
                <a:srgbClr val="FF0000"/>
              </a:solidFill>
              <a:latin typeface="Calibri"/>
              <a:ea typeface="Calibri"/>
              <a:cs typeface="Calibri"/>
              <a:sym typeface="Calibri"/>
            </a:endParaRPr>
          </a:p>
        </p:txBody>
      </p:sp>
      <p:sp>
        <p:nvSpPr>
          <p:cNvPr id="293" name="Google Shape;293;p46"/>
          <p:cNvSpPr txBox="1"/>
          <p:nvPr/>
        </p:nvSpPr>
        <p:spPr>
          <a:xfrm>
            <a:off x="3410675" y="3247275"/>
            <a:ext cx="2193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Calibri"/>
                <a:ea typeface="Calibri"/>
                <a:cs typeface="Calibri"/>
                <a:sym typeface="Calibri"/>
              </a:rPr>
              <a:t>FASTBridge</a:t>
            </a:r>
            <a:endParaRPr sz="1000" b="1">
              <a:solidFill>
                <a:srgbClr val="FF0000"/>
              </a:solidFill>
              <a:latin typeface="Calibri"/>
              <a:ea typeface="Calibri"/>
              <a:cs typeface="Calibri"/>
              <a:sym typeface="Calibri"/>
            </a:endParaRPr>
          </a:p>
          <a:p>
            <a:pPr marL="0" lvl="0" indent="0" algn="l" rtl="0">
              <a:spcBef>
                <a:spcPts val="0"/>
              </a:spcBef>
              <a:spcAft>
                <a:spcPts val="0"/>
              </a:spcAft>
              <a:buNone/>
            </a:pPr>
            <a:endParaRPr sz="1000" b="1">
              <a:solidFill>
                <a:srgbClr val="FF0000"/>
              </a:solidFill>
              <a:latin typeface="Calibri"/>
              <a:ea typeface="Calibri"/>
              <a:cs typeface="Calibri"/>
              <a:sym typeface="Calibri"/>
            </a:endParaRPr>
          </a:p>
          <a:p>
            <a:pPr marL="0" lvl="0" indent="0" algn="l" rtl="0">
              <a:spcBef>
                <a:spcPts val="0"/>
              </a:spcBef>
              <a:spcAft>
                <a:spcPts val="0"/>
              </a:spcAft>
              <a:buNone/>
            </a:pPr>
            <a:r>
              <a:rPr lang="en" sz="1000" b="1">
                <a:solidFill>
                  <a:srgbClr val="FF0000"/>
                </a:solidFill>
                <a:latin typeface="Calibri"/>
                <a:ea typeface="Calibri"/>
                <a:cs typeface="Calibri"/>
                <a:sym typeface="Calibri"/>
              </a:rPr>
              <a:t>Comprehensive Assessment Plan</a:t>
            </a:r>
            <a:endParaRPr sz="1000" b="1">
              <a:solidFill>
                <a:srgbClr val="FF0000"/>
              </a:solidFill>
              <a:latin typeface="Calibri"/>
              <a:ea typeface="Calibri"/>
              <a:cs typeface="Calibri"/>
              <a:sym typeface="Calibri"/>
            </a:endParaRPr>
          </a:p>
        </p:txBody>
      </p:sp>
      <p:sp>
        <p:nvSpPr>
          <p:cNvPr id="294" name="Google Shape;294;p46"/>
          <p:cNvSpPr txBox="1"/>
          <p:nvPr/>
        </p:nvSpPr>
        <p:spPr>
          <a:xfrm>
            <a:off x="836973" y="1557694"/>
            <a:ext cx="1038000" cy="1108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b="1" dirty="0">
                <a:solidFill>
                  <a:srgbClr val="FF0000"/>
                </a:solidFill>
                <a:latin typeface="Calibri"/>
                <a:ea typeface="Calibri"/>
                <a:cs typeface="Calibri"/>
                <a:sym typeface="Calibri"/>
              </a:rPr>
              <a:t>DILT</a:t>
            </a: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r>
              <a:rPr lang="en" sz="1000" b="1" dirty="0">
                <a:solidFill>
                  <a:srgbClr val="FF0000"/>
                </a:solidFill>
                <a:latin typeface="Calibri"/>
                <a:ea typeface="Calibri"/>
                <a:cs typeface="Calibri"/>
                <a:sym typeface="Calibri"/>
              </a:rPr>
              <a:t>BLTs</a:t>
            </a: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r>
              <a:rPr lang="en" sz="1000" b="1" dirty="0">
                <a:solidFill>
                  <a:srgbClr val="FF0000"/>
                </a:solidFill>
                <a:latin typeface="Calibri"/>
                <a:ea typeface="Calibri"/>
                <a:cs typeface="Calibri"/>
                <a:sym typeface="Calibri"/>
              </a:rPr>
              <a:t>Formal communication</a:t>
            </a:r>
            <a:endParaRPr sz="1000" b="1" dirty="0">
              <a:solidFill>
                <a:srgbClr val="FF0000"/>
              </a:solidFill>
              <a:latin typeface="Calibri"/>
              <a:ea typeface="Calibri"/>
              <a:cs typeface="Calibri"/>
              <a:sym typeface="Calibri"/>
            </a:endParaRPr>
          </a:p>
        </p:txBody>
      </p:sp>
      <p:sp>
        <p:nvSpPr>
          <p:cNvPr id="295" name="Google Shape;295;p46"/>
          <p:cNvSpPr txBox="1"/>
          <p:nvPr/>
        </p:nvSpPr>
        <p:spPr>
          <a:xfrm>
            <a:off x="5708825" y="4149375"/>
            <a:ext cx="28095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FF0000"/>
                </a:solidFill>
                <a:latin typeface="Calibri"/>
                <a:ea typeface="Calibri"/>
                <a:cs typeface="Calibri"/>
                <a:sym typeface="Calibri"/>
              </a:rPr>
              <a:t>PLCs involved with school improvement</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Partnership with families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Vision/Mission/Goals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p:txBody>
      </p:sp>
      <p:sp>
        <p:nvSpPr>
          <p:cNvPr id="2" name="Oval 1">
            <a:extLst>
              <a:ext uri="{FF2B5EF4-FFF2-40B4-BE49-F238E27FC236}">
                <a16:creationId xmlns:a16="http://schemas.microsoft.com/office/drawing/2014/main" id="{2D48C0BF-022E-6647-9D1D-BE948A3E9C67}"/>
              </a:ext>
            </a:extLst>
          </p:cNvPr>
          <p:cNvSpPr/>
          <p:nvPr/>
        </p:nvSpPr>
        <p:spPr>
          <a:xfrm>
            <a:off x="3014175" y="1455825"/>
            <a:ext cx="1164125" cy="15176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810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C25B34-8C11-6C4B-B852-03AF416A8576}"/>
              </a:ext>
            </a:extLst>
          </p:cNvPr>
          <p:cNvPicPr>
            <a:picLocks noChangeAspect="1"/>
          </p:cNvPicPr>
          <p:nvPr/>
        </p:nvPicPr>
        <p:blipFill>
          <a:blip r:embed="rId3"/>
          <a:stretch>
            <a:fillRect/>
          </a:stretch>
        </p:blipFill>
        <p:spPr>
          <a:xfrm>
            <a:off x="361950" y="88900"/>
            <a:ext cx="7683500" cy="4737100"/>
          </a:xfrm>
          <a:prstGeom prst="rect">
            <a:avLst/>
          </a:prstGeom>
        </p:spPr>
      </p:pic>
    </p:spTree>
    <p:extLst>
      <p:ext uri="{BB962C8B-B14F-4D97-AF65-F5344CB8AC3E}">
        <p14:creationId xmlns:p14="http://schemas.microsoft.com/office/powerpoint/2010/main" val="241156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46"/>
          <p:cNvPicPr preferRelativeResize="0"/>
          <p:nvPr/>
        </p:nvPicPr>
        <p:blipFill>
          <a:blip r:embed="rId3">
            <a:alphaModFix amt="37000"/>
          </a:blip>
          <a:stretch>
            <a:fillRect/>
          </a:stretch>
        </p:blipFill>
        <p:spPr>
          <a:xfrm>
            <a:off x="1706776" y="152399"/>
            <a:ext cx="5185699" cy="4838701"/>
          </a:xfrm>
          <a:prstGeom prst="rect">
            <a:avLst/>
          </a:prstGeom>
          <a:noFill/>
          <a:ln>
            <a:noFill/>
          </a:ln>
        </p:spPr>
      </p:pic>
      <p:sp>
        <p:nvSpPr>
          <p:cNvPr id="290" name="Google Shape;290;p46"/>
          <p:cNvSpPr txBox="1"/>
          <p:nvPr/>
        </p:nvSpPr>
        <p:spPr>
          <a:xfrm>
            <a:off x="6046175" y="440025"/>
            <a:ext cx="1288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FF0000"/>
                </a:solidFill>
                <a:latin typeface="Calibri"/>
                <a:ea typeface="Calibri"/>
                <a:cs typeface="Calibri"/>
                <a:sym typeface="Calibri"/>
              </a:rPr>
              <a:t>PD Plan</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 </a:t>
            </a:r>
            <a:r>
              <a:rPr lang="en" sz="1000" b="1" dirty="0" err="1">
                <a:solidFill>
                  <a:srgbClr val="FF0000"/>
                </a:solidFill>
                <a:latin typeface="Calibri"/>
                <a:ea typeface="Calibri"/>
                <a:cs typeface="Calibri"/>
                <a:sym typeface="Calibri"/>
              </a:rPr>
              <a:t>FASTBRidge</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 LETRS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 Use of data</a:t>
            </a:r>
            <a:endParaRPr sz="1000" b="1" dirty="0">
              <a:solidFill>
                <a:srgbClr val="FF0000"/>
              </a:solidFill>
              <a:latin typeface="Calibri"/>
              <a:ea typeface="Calibri"/>
              <a:cs typeface="Calibri"/>
              <a:sym typeface="Calibri"/>
            </a:endParaRPr>
          </a:p>
        </p:txBody>
      </p:sp>
      <p:sp>
        <p:nvSpPr>
          <p:cNvPr id="291" name="Google Shape;291;p46"/>
          <p:cNvSpPr txBox="1"/>
          <p:nvPr/>
        </p:nvSpPr>
        <p:spPr>
          <a:xfrm>
            <a:off x="4758313" y="1455825"/>
            <a:ext cx="845662" cy="14311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dirty="0">
                <a:solidFill>
                  <a:srgbClr val="FF0000"/>
                </a:solidFill>
                <a:latin typeface="Calibri"/>
                <a:ea typeface="Calibri"/>
                <a:cs typeface="Calibri"/>
                <a:sym typeface="Calibri"/>
              </a:rPr>
              <a:t>Curriculum adoption</a:t>
            </a:r>
            <a:endParaRPr sz="900" b="1" dirty="0">
              <a:solidFill>
                <a:srgbClr val="FF0000"/>
              </a:solidFill>
              <a:latin typeface="Calibri"/>
              <a:ea typeface="Calibri"/>
              <a:cs typeface="Calibri"/>
              <a:sym typeface="Calibri"/>
            </a:endParaRPr>
          </a:p>
          <a:p>
            <a:pPr marL="0" lvl="0" indent="0" algn="l" rtl="0">
              <a:spcBef>
                <a:spcPts val="0"/>
              </a:spcBef>
              <a:spcAft>
                <a:spcPts val="0"/>
              </a:spcAft>
              <a:buNone/>
            </a:pPr>
            <a:endParaRPr sz="900" b="1" dirty="0">
              <a:solidFill>
                <a:srgbClr val="FF0000"/>
              </a:solidFill>
              <a:latin typeface="Calibri"/>
              <a:ea typeface="Calibri"/>
              <a:cs typeface="Calibri"/>
              <a:sym typeface="Calibri"/>
            </a:endParaRPr>
          </a:p>
          <a:p>
            <a:pPr marL="0" lvl="0" indent="0" algn="l" rtl="0">
              <a:spcBef>
                <a:spcPts val="0"/>
              </a:spcBef>
              <a:spcAft>
                <a:spcPts val="0"/>
              </a:spcAft>
              <a:buNone/>
            </a:pPr>
            <a:r>
              <a:rPr lang="en" sz="900" b="1" dirty="0">
                <a:solidFill>
                  <a:srgbClr val="FF0000"/>
                </a:solidFill>
                <a:latin typeface="Calibri"/>
                <a:ea typeface="Calibri"/>
                <a:cs typeface="Calibri"/>
                <a:sym typeface="Calibri"/>
              </a:rPr>
              <a:t>Intervention materials**</a:t>
            </a:r>
            <a:endParaRPr sz="900" b="1" dirty="0">
              <a:solidFill>
                <a:srgbClr val="FF0000"/>
              </a:solidFill>
              <a:latin typeface="Calibri"/>
              <a:ea typeface="Calibri"/>
              <a:cs typeface="Calibri"/>
              <a:sym typeface="Calibri"/>
            </a:endParaRPr>
          </a:p>
          <a:p>
            <a:pPr marL="0" lvl="0" indent="0" algn="l" rtl="0">
              <a:spcBef>
                <a:spcPts val="0"/>
              </a:spcBef>
              <a:spcAft>
                <a:spcPts val="0"/>
              </a:spcAft>
              <a:buNone/>
            </a:pPr>
            <a:endParaRPr sz="900" b="1" dirty="0">
              <a:solidFill>
                <a:srgbClr val="FF0000"/>
              </a:solidFill>
              <a:latin typeface="Calibri"/>
              <a:ea typeface="Calibri"/>
              <a:cs typeface="Calibri"/>
              <a:sym typeface="Calibri"/>
            </a:endParaRPr>
          </a:p>
          <a:p>
            <a:r>
              <a:rPr lang="en-US" sz="900" b="1" dirty="0">
                <a:solidFill>
                  <a:srgbClr val="FF0000"/>
                </a:solidFill>
                <a:latin typeface="Calibri"/>
                <a:ea typeface="Calibri"/>
                <a:cs typeface="Calibri"/>
                <a:sym typeface="Calibri"/>
              </a:rPr>
              <a:t>GVC</a:t>
            </a:r>
          </a:p>
          <a:p>
            <a:pPr marL="0" lvl="0" indent="0" algn="l" rtl="0">
              <a:spcBef>
                <a:spcPts val="0"/>
              </a:spcBef>
              <a:spcAft>
                <a:spcPts val="0"/>
              </a:spcAft>
              <a:buNone/>
            </a:pPr>
            <a:endParaRPr lang="en" sz="900" b="1" dirty="0">
              <a:solidFill>
                <a:srgbClr val="FF0000"/>
              </a:solidFill>
              <a:latin typeface="Calibri"/>
              <a:ea typeface="Calibri"/>
              <a:cs typeface="Calibri"/>
              <a:sym typeface="Calibri"/>
            </a:endParaRPr>
          </a:p>
          <a:p>
            <a:pPr marL="0" lvl="0" indent="0" algn="l" rtl="0">
              <a:spcBef>
                <a:spcPts val="0"/>
              </a:spcBef>
              <a:spcAft>
                <a:spcPts val="0"/>
              </a:spcAft>
              <a:buNone/>
            </a:pPr>
            <a:r>
              <a:rPr lang="en" sz="900" b="1" dirty="0">
                <a:solidFill>
                  <a:srgbClr val="FF0000"/>
                </a:solidFill>
                <a:latin typeface="Calibri"/>
                <a:ea typeface="Calibri"/>
                <a:cs typeface="Calibri"/>
                <a:sym typeface="Calibri"/>
              </a:rPr>
              <a:t>Protocols**</a:t>
            </a:r>
            <a:endParaRPr sz="900" b="1" dirty="0">
              <a:solidFill>
                <a:srgbClr val="FF0000"/>
              </a:solidFill>
              <a:latin typeface="Calibri"/>
              <a:ea typeface="Calibri"/>
              <a:cs typeface="Calibri"/>
              <a:sym typeface="Calibri"/>
            </a:endParaRPr>
          </a:p>
        </p:txBody>
      </p:sp>
      <p:sp>
        <p:nvSpPr>
          <p:cNvPr id="292" name="Google Shape;292;p46"/>
          <p:cNvSpPr txBox="1"/>
          <p:nvPr/>
        </p:nvSpPr>
        <p:spPr>
          <a:xfrm>
            <a:off x="3163473" y="1557694"/>
            <a:ext cx="1164125" cy="1415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FF0000"/>
                </a:solidFill>
                <a:latin typeface="Calibri"/>
                <a:ea typeface="Calibri"/>
                <a:cs typeface="Calibri"/>
                <a:sym typeface="Calibri"/>
              </a:rPr>
              <a:t>Model of Instruction</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Evidence based instructional practices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Schedules**</a:t>
            </a:r>
            <a:endParaRPr sz="1000" b="1" dirty="0">
              <a:solidFill>
                <a:srgbClr val="FF0000"/>
              </a:solidFill>
              <a:latin typeface="Calibri"/>
              <a:ea typeface="Calibri"/>
              <a:cs typeface="Calibri"/>
              <a:sym typeface="Calibri"/>
            </a:endParaRPr>
          </a:p>
        </p:txBody>
      </p:sp>
      <p:sp>
        <p:nvSpPr>
          <p:cNvPr id="293" name="Google Shape;293;p46"/>
          <p:cNvSpPr txBox="1"/>
          <p:nvPr/>
        </p:nvSpPr>
        <p:spPr>
          <a:xfrm>
            <a:off x="3410675" y="3247275"/>
            <a:ext cx="2193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Calibri"/>
                <a:ea typeface="Calibri"/>
                <a:cs typeface="Calibri"/>
                <a:sym typeface="Calibri"/>
              </a:rPr>
              <a:t>FASTBridge</a:t>
            </a:r>
            <a:endParaRPr sz="1000" b="1">
              <a:solidFill>
                <a:srgbClr val="FF0000"/>
              </a:solidFill>
              <a:latin typeface="Calibri"/>
              <a:ea typeface="Calibri"/>
              <a:cs typeface="Calibri"/>
              <a:sym typeface="Calibri"/>
            </a:endParaRPr>
          </a:p>
          <a:p>
            <a:pPr marL="0" lvl="0" indent="0" algn="l" rtl="0">
              <a:spcBef>
                <a:spcPts val="0"/>
              </a:spcBef>
              <a:spcAft>
                <a:spcPts val="0"/>
              </a:spcAft>
              <a:buNone/>
            </a:pPr>
            <a:endParaRPr sz="1000" b="1">
              <a:solidFill>
                <a:srgbClr val="FF0000"/>
              </a:solidFill>
              <a:latin typeface="Calibri"/>
              <a:ea typeface="Calibri"/>
              <a:cs typeface="Calibri"/>
              <a:sym typeface="Calibri"/>
            </a:endParaRPr>
          </a:p>
          <a:p>
            <a:pPr marL="0" lvl="0" indent="0" algn="l" rtl="0">
              <a:spcBef>
                <a:spcPts val="0"/>
              </a:spcBef>
              <a:spcAft>
                <a:spcPts val="0"/>
              </a:spcAft>
              <a:buNone/>
            </a:pPr>
            <a:r>
              <a:rPr lang="en" sz="1000" b="1">
                <a:solidFill>
                  <a:srgbClr val="FF0000"/>
                </a:solidFill>
                <a:latin typeface="Calibri"/>
                <a:ea typeface="Calibri"/>
                <a:cs typeface="Calibri"/>
                <a:sym typeface="Calibri"/>
              </a:rPr>
              <a:t>Comprehensive Assessment Plan</a:t>
            </a:r>
            <a:endParaRPr sz="1000" b="1">
              <a:solidFill>
                <a:srgbClr val="FF0000"/>
              </a:solidFill>
              <a:latin typeface="Calibri"/>
              <a:ea typeface="Calibri"/>
              <a:cs typeface="Calibri"/>
              <a:sym typeface="Calibri"/>
            </a:endParaRPr>
          </a:p>
        </p:txBody>
      </p:sp>
      <p:sp>
        <p:nvSpPr>
          <p:cNvPr id="294" name="Google Shape;294;p46"/>
          <p:cNvSpPr txBox="1"/>
          <p:nvPr/>
        </p:nvSpPr>
        <p:spPr>
          <a:xfrm>
            <a:off x="836973" y="1557694"/>
            <a:ext cx="1038000" cy="1108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b="1" dirty="0">
                <a:solidFill>
                  <a:srgbClr val="FF0000"/>
                </a:solidFill>
                <a:latin typeface="Calibri"/>
                <a:ea typeface="Calibri"/>
                <a:cs typeface="Calibri"/>
                <a:sym typeface="Calibri"/>
              </a:rPr>
              <a:t>DILT</a:t>
            </a: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r>
              <a:rPr lang="en" sz="1000" b="1" dirty="0">
                <a:solidFill>
                  <a:srgbClr val="FF0000"/>
                </a:solidFill>
                <a:latin typeface="Calibri"/>
                <a:ea typeface="Calibri"/>
                <a:cs typeface="Calibri"/>
                <a:sym typeface="Calibri"/>
              </a:rPr>
              <a:t>BLTs</a:t>
            </a: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r>
              <a:rPr lang="en" sz="1000" b="1" dirty="0">
                <a:solidFill>
                  <a:srgbClr val="FF0000"/>
                </a:solidFill>
                <a:latin typeface="Calibri"/>
                <a:ea typeface="Calibri"/>
                <a:cs typeface="Calibri"/>
                <a:sym typeface="Calibri"/>
              </a:rPr>
              <a:t>Formal communication</a:t>
            </a:r>
            <a:endParaRPr sz="1000" b="1" dirty="0">
              <a:solidFill>
                <a:srgbClr val="FF0000"/>
              </a:solidFill>
              <a:latin typeface="Calibri"/>
              <a:ea typeface="Calibri"/>
              <a:cs typeface="Calibri"/>
              <a:sym typeface="Calibri"/>
            </a:endParaRPr>
          </a:p>
        </p:txBody>
      </p:sp>
      <p:sp>
        <p:nvSpPr>
          <p:cNvPr id="295" name="Google Shape;295;p46"/>
          <p:cNvSpPr txBox="1"/>
          <p:nvPr/>
        </p:nvSpPr>
        <p:spPr>
          <a:xfrm>
            <a:off x="5708825" y="4149375"/>
            <a:ext cx="28095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FF0000"/>
                </a:solidFill>
                <a:latin typeface="Calibri"/>
                <a:ea typeface="Calibri"/>
                <a:cs typeface="Calibri"/>
                <a:sym typeface="Calibri"/>
              </a:rPr>
              <a:t>PLCs involved with school improvement</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Partnership with families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Vision/Mission/Goals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p:txBody>
      </p:sp>
      <p:sp>
        <p:nvSpPr>
          <p:cNvPr id="2" name="Oval 1">
            <a:extLst>
              <a:ext uri="{FF2B5EF4-FFF2-40B4-BE49-F238E27FC236}">
                <a16:creationId xmlns:a16="http://schemas.microsoft.com/office/drawing/2014/main" id="{2D48C0BF-022E-6647-9D1D-BE948A3E9C67}"/>
              </a:ext>
            </a:extLst>
          </p:cNvPr>
          <p:cNvSpPr/>
          <p:nvPr/>
        </p:nvSpPr>
        <p:spPr>
          <a:xfrm>
            <a:off x="836973" y="1412584"/>
            <a:ext cx="1164125" cy="15176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462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1"/>
          <p:cNvSpPr txBox="1">
            <a:spLocks noGrp="1"/>
          </p:cNvSpPr>
          <p:nvPr>
            <p:ph type="title"/>
          </p:nvPr>
        </p:nvSpPr>
        <p:spPr>
          <a:xfrm>
            <a:off x="0" y="4043394"/>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2400" b="1" i="1"/>
              <a:t>Every leader at every level is responsible for every student.</a:t>
            </a:r>
            <a:endParaRPr sz="2400" b="1" i="1"/>
          </a:p>
        </p:txBody>
      </p:sp>
      <p:pic>
        <p:nvPicPr>
          <p:cNvPr id="416" name="Google Shape;416;p61"/>
          <p:cNvPicPr preferRelativeResize="0"/>
          <p:nvPr/>
        </p:nvPicPr>
        <p:blipFill>
          <a:blip r:embed="rId3">
            <a:alphaModFix/>
          </a:blip>
          <a:stretch>
            <a:fillRect/>
          </a:stretch>
        </p:blipFill>
        <p:spPr>
          <a:xfrm>
            <a:off x="0" y="-3"/>
            <a:ext cx="2762824" cy="2475502"/>
          </a:xfrm>
          <a:prstGeom prst="rect">
            <a:avLst/>
          </a:prstGeom>
          <a:noFill/>
          <a:ln>
            <a:noFill/>
          </a:ln>
        </p:spPr>
      </p:pic>
      <p:pic>
        <p:nvPicPr>
          <p:cNvPr id="417" name="Google Shape;417;p61"/>
          <p:cNvPicPr preferRelativeResize="0"/>
          <p:nvPr/>
        </p:nvPicPr>
        <p:blipFill>
          <a:blip r:embed="rId4">
            <a:alphaModFix/>
          </a:blip>
          <a:stretch>
            <a:fillRect/>
          </a:stretch>
        </p:blipFill>
        <p:spPr>
          <a:xfrm>
            <a:off x="2762825" y="45675"/>
            <a:ext cx="2971628" cy="1980601"/>
          </a:xfrm>
          <a:prstGeom prst="rect">
            <a:avLst/>
          </a:prstGeom>
          <a:noFill/>
          <a:ln>
            <a:noFill/>
          </a:ln>
        </p:spPr>
      </p:pic>
      <p:pic>
        <p:nvPicPr>
          <p:cNvPr id="418" name="Google Shape;418;p61"/>
          <p:cNvPicPr preferRelativeResize="0"/>
          <p:nvPr/>
        </p:nvPicPr>
        <p:blipFill>
          <a:blip r:embed="rId5">
            <a:alphaModFix/>
          </a:blip>
          <a:stretch>
            <a:fillRect/>
          </a:stretch>
        </p:blipFill>
        <p:spPr>
          <a:xfrm>
            <a:off x="5734450" y="-23350"/>
            <a:ext cx="3178752" cy="2118651"/>
          </a:xfrm>
          <a:prstGeom prst="rect">
            <a:avLst/>
          </a:prstGeom>
          <a:noFill/>
          <a:ln>
            <a:noFill/>
          </a:ln>
        </p:spPr>
      </p:pic>
      <p:pic>
        <p:nvPicPr>
          <p:cNvPr id="419" name="Google Shape;419;p61"/>
          <p:cNvPicPr preferRelativeResize="0"/>
          <p:nvPr/>
        </p:nvPicPr>
        <p:blipFill>
          <a:blip r:embed="rId6">
            <a:alphaModFix/>
          </a:blip>
          <a:stretch>
            <a:fillRect/>
          </a:stretch>
        </p:blipFill>
        <p:spPr>
          <a:xfrm>
            <a:off x="2790450" y="2055026"/>
            <a:ext cx="2807101" cy="1980600"/>
          </a:xfrm>
          <a:prstGeom prst="rect">
            <a:avLst/>
          </a:prstGeom>
          <a:noFill/>
          <a:ln>
            <a:noFill/>
          </a:ln>
        </p:spPr>
      </p:pic>
      <p:pic>
        <p:nvPicPr>
          <p:cNvPr id="420" name="Google Shape;420;p61"/>
          <p:cNvPicPr preferRelativeResize="0"/>
          <p:nvPr/>
        </p:nvPicPr>
        <p:blipFill>
          <a:blip r:embed="rId7">
            <a:alphaModFix/>
          </a:blip>
          <a:stretch>
            <a:fillRect/>
          </a:stretch>
        </p:blipFill>
        <p:spPr>
          <a:xfrm>
            <a:off x="5749950" y="2048202"/>
            <a:ext cx="2762824" cy="18427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30"/>
          <p:cNvPicPr preferRelativeResize="0"/>
          <p:nvPr/>
        </p:nvPicPr>
        <p:blipFill>
          <a:blip r:embed="rId3">
            <a:alphaModFix/>
          </a:blip>
          <a:stretch>
            <a:fillRect/>
          </a:stretch>
        </p:blipFill>
        <p:spPr>
          <a:xfrm>
            <a:off x="2574475" y="152400"/>
            <a:ext cx="3712042" cy="4838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63"/>
          <p:cNvPicPr preferRelativeResize="0"/>
          <p:nvPr/>
        </p:nvPicPr>
        <p:blipFill rotWithShape="1">
          <a:blip r:embed="rId3">
            <a:alphaModFix/>
          </a:blip>
          <a:srcRect t="3633"/>
          <a:stretch/>
        </p:blipFill>
        <p:spPr>
          <a:xfrm>
            <a:off x="724925" y="289763"/>
            <a:ext cx="6792351" cy="45639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46"/>
          <p:cNvPicPr preferRelativeResize="0"/>
          <p:nvPr/>
        </p:nvPicPr>
        <p:blipFill>
          <a:blip r:embed="rId3">
            <a:alphaModFix amt="37000"/>
          </a:blip>
          <a:stretch>
            <a:fillRect/>
          </a:stretch>
        </p:blipFill>
        <p:spPr>
          <a:xfrm>
            <a:off x="1706776" y="152399"/>
            <a:ext cx="5185699" cy="4838701"/>
          </a:xfrm>
          <a:prstGeom prst="rect">
            <a:avLst/>
          </a:prstGeom>
          <a:noFill/>
          <a:ln>
            <a:noFill/>
          </a:ln>
        </p:spPr>
      </p:pic>
      <p:sp>
        <p:nvSpPr>
          <p:cNvPr id="290" name="Google Shape;290;p46"/>
          <p:cNvSpPr txBox="1"/>
          <p:nvPr/>
        </p:nvSpPr>
        <p:spPr>
          <a:xfrm>
            <a:off x="6046175" y="440025"/>
            <a:ext cx="1288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FF0000"/>
                </a:solidFill>
                <a:latin typeface="Calibri"/>
                <a:ea typeface="Calibri"/>
                <a:cs typeface="Calibri"/>
                <a:sym typeface="Calibri"/>
              </a:rPr>
              <a:t>PD Plan</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 </a:t>
            </a:r>
            <a:r>
              <a:rPr lang="en" sz="1000" b="1" dirty="0" err="1">
                <a:solidFill>
                  <a:srgbClr val="FF0000"/>
                </a:solidFill>
                <a:latin typeface="Calibri"/>
                <a:ea typeface="Calibri"/>
                <a:cs typeface="Calibri"/>
                <a:sym typeface="Calibri"/>
              </a:rPr>
              <a:t>FASTBRidge</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 LETRS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 Use of data</a:t>
            </a:r>
            <a:endParaRPr sz="1000" b="1" dirty="0">
              <a:solidFill>
                <a:srgbClr val="FF0000"/>
              </a:solidFill>
              <a:latin typeface="Calibri"/>
              <a:ea typeface="Calibri"/>
              <a:cs typeface="Calibri"/>
              <a:sym typeface="Calibri"/>
            </a:endParaRPr>
          </a:p>
        </p:txBody>
      </p:sp>
      <p:sp>
        <p:nvSpPr>
          <p:cNvPr id="291" name="Google Shape;291;p46"/>
          <p:cNvSpPr txBox="1"/>
          <p:nvPr/>
        </p:nvSpPr>
        <p:spPr>
          <a:xfrm>
            <a:off x="4758313" y="1455825"/>
            <a:ext cx="845662" cy="14311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dirty="0">
                <a:solidFill>
                  <a:srgbClr val="FF0000"/>
                </a:solidFill>
                <a:latin typeface="Calibri"/>
                <a:ea typeface="Calibri"/>
                <a:cs typeface="Calibri"/>
                <a:sym typeface="Calibri"/>
              </a:rPr>
              <a:t>Curriculum adoption</a:t>
            </a:r>
            <a:endParaRPr sz="900" b="1" dirty="0">
              <a:solidFill>
                <a:srgbClr val="FF0000"/>
              </a:solidFill>
              <a:latin typeface="Calibri"/>
              <a:ea typeface="Calibri"/>
              <a:cs typeface="Calibri"/>
              <a:sym typeface="Calibri"/>
            </a:endParaRPr>
          </a:p>
          <a:p>
            <a:pPr marL="0" lvl="0" indent="0" algn="l" rtl="0">
              <a:spcBef>
                <a:spcPts val="0"/>
              </a:spcBef>
              <a:spcAft>
                <a:spcPts val="0"/>
              </a:spcAft>
              <a:buNone/>
            </a:pPr>
            <a:endParaRPr sz="900" b="1" dirty="0">
              <a:solidFill>
                <a:srgbClr val="FF0000"/>
              </a:solidFill>
              <a:latin typeface="Calibri"/>
              <a:ea typeface="Calibri"/>
              <a:cs typeface="Calibri"/>
              <a:sym typeface="Calibri"/>
            </a:endParaRPr>
          </a:p>
          <a:p>
            <a:pPr marL="0" lvl="0" indent="0" algn="l" rtl="0">
              <a:spcBef>
                <a:spcPts val="0"/>
              </a:spcBef>
              <a:spcAft>
                <a:spcPts val="0"/>
              </a:spcAft>
              <a:buNone/>
            </a:pPr>
            <a:r>
              <a:rPr lang="en" sz="900" b="1" dirty="0">
                <a:solidFill>
                  <a:srgbClr val="FF0000"/>
                </a:solidFill>
                <a:latin typeface="Calibri"/>
                <a:ea typeface="Calibri"/>
                <a:cs typeface="Calibri"/>
                <a:sym typeface="Calibri"/>
              </a:rPr>
              <a:t>Intervention materials**</a:t>
            </a:r>
            <a:endParaRPr sz="900" b="1" dirty="0">
              <a:solidFill>
                <a:srgbClr val="FF0000"/>
              </a:solidFill>
              <a:latin typeface="Calibri"/>
              <a:ea typeface="Calibri"/>
              <a:cs typeface="Calibri"/>
              <a:sym typeface="Calibri"/>
            </a:endParaRPr>
          </a:p>
          <a:p>
            <a:pPr marL="0" lvl="0" indent="0" algn="l" rtl="0">
              <a:spcBef>
                <a:spcPts val="0"/>
              </a:spcBef>
              <a:spcAft>
                <a:spcPts val="0"/>
              </a:spcAft>
              <a:buNone/>
            </a:pPr>
            <a:endParaRPr sz="900" b="1" dirty="0">
              <a:solidFill>
                <a:srgbClr val="FF0000"/>
              </a:solidFill>
              <a:latin typeface="Calibri"/>
              <a:ea typeface="Calibri"/>
              <a:cs typeface="Calibri"/>
              <a:sym typeface="Calibri"/>
            </a:endParaRPr>
          </a:p>
          <a:p>
            <a:r>
              <a:rPr lang="en-US" sz="900" b="1" dirty="0">
                <a:solidFill>
                  <a:srgbClr val="FF0000"/>
                </a:solidFill>
                <a:latin typeface="Calibri"/>
                <a:ea typeface="Calibri"/>
                <a:cs typeface="Calibri"/>
                <a:sym typeface="Calibri"/>
              </a:rPr>
              <a:t>GVC</a:t>
            </a:r>
          </a:p>
          <a:p>
            <a:pPr marL="0" lvl="0" indent="0" algn="l" rtl="0">
              <a:spcBef>
                <a:spcPts val="0"/>
              </a:spcBef>
              <a:spcAft>
                <a:spcPts val="0"/>
              </a:spcAft>
              <a:buNone/>
            </a:pPr>
            <a:endParaRPr lang="en" sz="900" b="1" dirty="0">
              <a:solidFill>
                <a:srgbClr val="FF0000"/>
              </a:solidFill>
              <a:latin typeface="Calibri"/>
              <a:ea typeface="Calibri"/>
              <a:cs typeface="Calibri"/>
              <a:sym typeface="Calibri"/>
            </a:endParaRPr>
          </a:p>
          <a:p>
            <a:pPr marL="0" lvl="0" indent="0" algn="l" rtl="0">
              <a:spcBef>
                <a:spcPts val="0"/>
              </a:spcBef>
              <a:spcAft>
                <a:spcPts val="0"/>
              </a:spcAft>
              <a:buNone/>
            </a:pPr>
            <a:r>
              <a:rPr lang="en" sz="900" b="1" dirty="0">
                <a:solidFill>
                  <a:srgbClr val="FF0000"/>
                </a:solidFill>
                <a:latin typeface="Calibri"/>
                <a:ea typeface="Calibri"/>
                <a:cs typeface="Calibri"/>
                <a:sym typeface="Calibri"/>
              </a:rPr>
              <a:t>Protocols**</a:t>
            </a:r>
            <a:endParaRPr sz="900" b="1" dirty="0">
              <a:solidFill>
                <a:srgbClr val="FF0000"/>
              </a:solidFill>
              <a:latin typeface="Calibri"/>
              <a:ea typeface="Calibri"/>
              <a:cs typeface="Calibri"/>
              <a:sym typeface="Calibri"/>
            </a:endParaRPr>
          </a:p>
        </p:txBody>
      </p:sp>
      <p:sp>
        <p:nvSpPr>
          <p:cNvPr id="292" name="Google Shape;292;p46"/>
          <p:cNvSpPr txBox="1"/>
          <p:nvPr/>
        </p:nvSpPr>
        <p:spPr>
          <a:xfrm>
            <a:off x="3163473" y="1557694"/>
            <a:ext cx="1164125" cy="1415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FF0000"/>
                </a:solidFill>
                <a:latin typeface="Calibri"/>
                <a:ea typeface="Calibri"/>
                <a:cs typeface="Calibri"/>
                <a:sym typeface="Calibri"/>
              </a:rPr>
              <a:t>Model of Instruction</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Evidence based instructional practices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Schedules**</a:t>
            </a:r>
            <a:endParaRPr sz="1000" b="1" dirty="0">
              <a:solidFill>
                <a:srgbClr val="FF0000"/>
              </a:solidFill>
              <a:latin typeface="Calibri"/>
              <a:ea typeface="Calibri"/>
              <a:cs typeface="Calibri"/>
              <a:sym typeface="Calibri"/>
            </a:endParaRPr>
          </a:p>
        </p:txBody>
      </p:sp>
      <p:sp>
        <p:nvSpPr>
          <p:cNvPr id="293" name="Google Shape;293;p46"/>
          <p:cNvSpPr txBox="1"/>
          <p:nvPr/>
        </p:nvSpPr>
        <p:spPr>
          <a:xfrm>
            <a:off x="3410675" y="3247275"/>
            <a:ext cx="2193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Calibri"/>
                <a:ea typeface="Calibri"/>
                <a:cs typeface="Calibri"/>
                <a:sym typeface="Calibri"/>
              </a:rPr>
              <a:t>FASTBridge</a:t>
            </a:r>
            <a:endParaRPr sz="1000" b="1">
              <a:solidFill>
                <a:srgbClr val="FF0000"/>
              </a:solidFill>
              <a:latin typeface="Calibri"/>
              <a:ea typeface="Calibri"/>
              <a:cs typeface="Calibri"/>
              <a:sym typeface="Calibri"/>
            </a:endParaRPr>
          </a:p>
          <a:p>
            <a:pPr marL="0" lvl="0" indent="0" algn="l" rtl="0">
              <a:spcBef>
                <a:spcPts val="0"/>
              </a:spcBef>
              <a:spcAft>
                <a:spcPts val="0"/>
              </a:spcAft>
              <a:buNone/>
            </a:pPr>
            <a:endParaRPr sz="1000" b="1">
              <a:solidFill>
                <a:srgbClr val="FF0000"/>
              </a:solidFill>
              <a:latin typeface="Calibri"/>
              <a:ea typeface="Calibri"/>
              <a:cs typeface="Calibri"/>
              <a:sym typeface="Calibri"/>
            </a:endParaRPr>
          </a:p>
          <a:p>
            <a:pPr marL="0" lvl="0" indent="0" algn="l" rtl="0">
              <a:spcBef>
                <a:spcPts val="0"/>
              </a:spcBef>
              <a:spcAft>
                <a:spcPts val="0"/>
              </a:spcAft>
              <a:buNone/>
            </a:pPr>
            <a:r>
              <a:rPr lang="en" sz="1000" b="1">
                <a:solidFill>
                  <a:srgbClr val="FF0000"/>
                </a:solidFill>
                <a:latin typeface="Calibri"/>
                <a:ea typeface="Calibri"/>
                <a:cs typeface="Calibri"/>
                <a:sym typeface="Calibri"/>
              </a:rPr>
              <a:t>Comprehensive Assessment Plan</a:t>
            </a:r>
            <a:endParaRPr sz="1000" b="1">
              <a:solidFill>
                <a:srgbClr val="FF0000"/>
              </a:solidFill>
              <a:latin typeface="Calibri"/>
              <a:ea typeface="Calibri"/>
              <a:cs typeface="Calibri"/>
              <a:sym typeface="Calibri"/>
            </a:endParaRPr>
          </a:p>
        </p:txBody>
      </p:sp>
      <p:sp>
        <p:nvSpPr>
          <p:cNvPr id="294" name="Google Shape;294;p46"/>
          <p:cNvSpPr txBox="1"/>
          <p:nvPr/>
        </p:nvSpPr>
        <p:spPr>
          <a:xfrm>
            <a:off x="836973" y="1557694"/>
            <a:ext cx="1038000" cy="1108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b="1" dirty="0">
                <a:solidFill>
                  <a:srgbClr val="FF0000"/>
                </a:solidFill>
                <a:latin typeface="Calibri"/>
                <a:ea typeface="Calibri"/>
                <a:cs typeface="Calibri"/>
                <a:sym typeface="Calibri"/>
              </a:rPr>
              <a:t>DILT</a:t>
            </a: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r>
              <a:rPr lang="en" sz="1000" b="1" dirty="0">
                <a:solidFill>
                  <a:srgbClr val="FF0000"/>
                </a:solidFill>
                <a:latin typeface="Calibri"/>
                <a:ea typeface="Calibri"/>
                <a:cs typeface="Calibri"/>
                <a:sym typeface="Calibri"/>
              </a:rPr>
              <a:t>BLTs</a:t>
            </a: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r>
              <a:rPr lang="en" sz="1000" b="1" dirty="0">
                <a:solidFill>
                  <a:srgbClr val="FF0000"/>
                </a:solidFill>
                <a:latin typeface="Calibri"/>
                <a:ea typeface="Calibri"/>
                <a:cs typeface="Calibri"/>
                <a:sym typeface="Calibri"/>
              </a:rPr>
              <a:t>Formal communication</a:t>
            </a:r>
            <a:endParaRPr sz="1000" b="1" dirty="0">
              <a:solidFill>
                <a:srgbClr val="FF0000"/>
              </a:solidFill>
              <a:latin typeface="Calibri"/>
              <a:ea typeface="Calibri"/>
              <a:cs typeface="Calibri"/>
              <a:sym typeface="Calibri"/>
            </a:endParaRPr>
          </a:p>
        </p:txBody>
      </p:sp>
      <p:sp>
        <p:nvSpPr>
          <p:cNvPr id="295" name="Google Shape;295;p46"/>
          <p:cNvSpPr txBox="1"/>
          <p:nvPr/>
        </p:nvSpPr>
        <p:spPr>
          <a:xfrm>
            <a:off x="5708825" y="4149375"/>
            <a:ext cx="28095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FF0000"/>
                </a:solidFill>
                <a:latin typeface="Calibri"/>
                <a:ea typeface="Calibri"/>
                <a:cs typeface="Calibri"/>
                <a:sym typeface="Calibri"/>
              </a:rPr>
              <a:t>PLCs involved with school improvement</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Partnership with families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Vision/Mission/Goals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p:txBody>
      </p:sp>
      <p:sp>
        <p:nvSpPr>
          <p:cNvPr id="2" name="Oval 1">
            <a:extLst>
              <a:ext uri="{FF2B5EF4-FFF2-40B4-BE49-F238E27FC236}">
                <a16:creationId xmlns:a16="http://schemas.microsoft.com/office/drawing/2014/main" id="{2D48C0BF-022E-6647-9D1D-BE948A3E9C67}"/>
              </a:ext>
            </a:extLst>
          </p:cNvPr>
          <p:cNvSpPr/>
          <p:nvPr/>
        </p:nvSpPr>
        <p:spPr>
          <a:xfrm>
            <a:off x="5943707" y="135293"/>
            <a:ext cx="1164125" cy="15176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370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p65"/>
          <p:cNvPicPr preferRelativeResize="0"/>
          <p:nvPr/>
        </p:nvPicPr>
        <p:blipFill>
          <a:blip r:embed="rId3">
            <a:alphaModFix/>
          </a:blip>
          <a:stretch>
            <a:fillRect/>
          </a:stretch>
        </p:blipFill>
        <p:spPr>
          <a:xfrm>
            <a:off x="152400" y="152400"/>
            <a:ext cx="2181225" cy="1400175"/>
          </a:xfrm>
          <a:prstGeom prst="rect">
            <a:avLst/>
          </a:prstGeom>
          <a:noFill/>
          <a:ln>
            <a:noFill/>
          </a:ln>
        </p:spPr>
      </p:pic>
      <p:sp>
        <p:nvSpPr>
          <p:cNvPr id="455" name="Google Shape;455;p65"/>
          <p:cNvSpPr txBox="1">
            <a:spLocks noGrp="1"/>
          </p:cNvSpPr>
          <p:nvPr>
            <p:ph type="title"/>
          </p:nvPr>
        </p:nvSpPr>
        <p:spPr>
          <a:xfrm>
            <a:off x="285150" y="1753494"/>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dirty="0"/>
              <a:t>Language Essentials for Teachers of Reading and Spelling (EC-5 Only)</a:t>
            </a:r>
            <a:endParaRPr dirty="0"/>
          </a:p>
        </p:txBody>
      </p:sp>
      <p:pic>
        <p:nvPicPr>
          <p:cNvPr id="456" name="Google Shape;456;p65"/>
          <p:cNvPicPr preferRelativeResize="0"/>
          <p:nvPr/>
        </p:nvPicPr>
        <p:blipFill>
          <a:blip r:embed="rId4">
            <a:alphaModFix/>
          </a:blip>
          <a:stretch>
            <a:fillRect/>
          </a:stretch>
        </p:blipFill>
        <p:spPr>
          <a:xfrm>
            <a:off x="4943300" y="3138100"/>
            <a:ext cx="2948879" cy="196831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46"/>
          <p:cNvPicPr preferRelativeResize="0"/>
          <p:nvPr/>
        </p:nvPicPr>
        <p:blipFill>
          <a:blip r:embed="rId3">
            <a:alphaModFix amt="37000"/>
          </a:blip>
          <a:stretch>
            <a:fillRect/>
          </a:stretch>
        </p:blipFill>
        <p:spPr>
          <a:xfrm>
            <a:off x="1706776" y="152399"/>
            <a:ext cx="5185699" cy="4838701"/>
          </a:xfrm>
          <a:prstGeom prst="rect">
            <a:avLst/>
          </a:prstGeom>
          <a:noFill/>
          <a:ln>
            <a:noFill/>
          </a:ln>
        </p:spPr>
      </p:pic>
      <p:sp>
        <p:nvSpPr>
          <p:cNvPr id="290" name="Google Shape;290;p46"/>
          <p:cNvSpPr txBox="1"/>
          <p:nvPr/>
        </p:nvSpPr>
        <p:spPr>
          <a:xfrm>
            <a:off x="6046175" y="440025"/>
            <a:ext cx="1288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FF0000"/>
                </a:solidFill>
                <a:latin typeface="Calibri"/>
                <a:ea typeface="Calibri"/>
                <a:cs typeface="Calibri"/>
                <a:sym typeface="Calibri"/>
              </a:rPr>
              <a:t>PD Plan</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 </a:t>
            </a:r>
            <a:r>
              <a:rPr lang="en" sz="1000" b="1" dirty="0" err="1">
                <a:solidFill>
                  <a:srgbClr val="FF0000"/>
                </a:solidFill>
                <a:latin typeface="Calibri"/>
                <a:ea typeface="Calibri"/>
                <a:cs typeface="Calibri"/>
                <a:sym typeface="Calibri"/>
              </a:rPr>
              <a:t>FASTBRidge</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 LETRS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 Use of data</a:t>
            </a:r>
            <a:endParaRPr sz="1000" b="1" dirty="0">
              <a:solidFill>
                <a:srgbClr val="FF0000"/>
              </a:solidFill>
              <a:latin typeface="Calibri"/>
              <a:ea typeface="Calibri"/>
              <a:cs typeface="Calibri"/>
              <a:sym typeface="Calibri"/>
            </a:endParaRPr>
          </a:p>
        </p:txBody>
      </p:sp>
      <p:sp>
        <p:nvSpPr>
          <p:cNvPr id="291" name="Google Shape;291;p46"/>
          <p:cNvSpPr txBox="1"/>
          <p:nvPr/>
        </p:nvSpPr>
        <p:spPr>
          <a:xfrm>
            <a:off x="4758313" y="1455825"/>
            <a:ext cx="845662" cy="14311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dirty="0">
                <a:solidFill>
                  <a:srgbClr val="FF0000"/>
                </a:solidFill>
                <a:latin typeface="Calibri"/>
                <a:ea typeface="Calibri"/>
                <a:cs typeface="Calibri"/>
                <a:sym typeface="Calibri"/>
              </a:rPr>
              <a:t>Curriculum adoption</a:t>
            </a:r>
            <a:endParaRPr sz="900" b="1" dirty="0">
              <a:solidFill>
                <a:srgbClr val="FF0000"/>
              </a:solidFill>
              <a:latin typeface="Calibri"/>
              <a:ea typeface="Calibri"/>
              <a:cs typeface="Calibri"/>
              <a:sym typeface="Calibri"/>
            </a:endParaRPr>
          </a:p>
          <a:p>
            <a:pPr marL="0" lvl="0" indent="0" algn="l" rtl="0">
              <a:spcBef>
                <a:spcPts val="0"/>
              </a:spcBef>
              <a:spcAft>
                <a:spcPts val="0"/>
              </a:spcAft>
              <a:buNone/>
            </a:pPr>
            <a:endParaRPr sz="900" b="1" dirty="0">
              <a:solidFill>
                <a:srgbClr val="FF0000"/>
              </a:solidFill>
              <a:latin typeface="Calibri"/>
              <a:ea typeface="Calibri"/>
              <a:cs typeface="Calibri"/>
              <a:sym typeface="Calibri"/>
            </a:endParaRPr>
          </a:p>
          <a:p>
            <a:pPr marL="0" lvl="0" indent="0" algn="l" rtl="0">
              <a:spcBef>
                <a:spcPts val="0"/>
              </a:spcBef>
              <a:spcAft>
                <a:spcPts val="0"/>
              </a:spcAft>
              <a:buNone/>
            </a:pPr>
            <a:r>
              <a:rPr lang="en" sz="900" b="1" dirty="0">
                <a:solidFill>
                  <a:srgbClr val="FF0000"/>
                </a:solidFill>
                <a:latin typeface="Calibri"/>
                <a:ea typeface="Calibri"/>
                <a:cs typeface="Calibri"/>
                <a:sym typeface="Calibri"/>
              </a:rPr>
              <a:t>Intervention materials**</a:t>
            </a:r>
            <a:endParaRPr sz="900" b="1" dirty="0">
              <a:solidFill>
                <a:srgbClr val="FF0000"/>
              </a:solidFill>
              <a:latin typeface="Calibri"/>
              <a:ea typeface="Calibri"/>
              <a:cs typeface="Calibri"/>
              <a:sym typeface="Calibri"/>
            </a:endParaRPr>
          </a:p>
          <a:p>
            <a:pPr marL="0" lvl="0" indent="0" algn="l" rtl="0">
              <a:spcBef>
                <a:spcPts val="0"/>
              </a:spcBef>
              <a:spcAft>
                <a:spcPts val="0"/>
              </a:spcAft>
              <a:buNone/>
            </a:pPr>
            <a:endParaRPr sz="900" b="1" dirty="0">
              <a:solidFill>
                <a:srgbClr val="FF0000"/>
              </a:solidFill>
              <a:latin typeface="Calibri"/>
              <a:ea typeface="Calibri"/>
              <a:cs typeface="Calibri"/>
              <a:sym typeface="Calibri"/>
            </a:endParaRPr>
          </a:p>
          <a:p>
            <a:r>
              <a:rPr lang="en-US" sz="900" b="1" dirty="0">
                <a:solidFill>
                  <a:srgbClr val="FF0000"/>
                </a:solidFill>
                <a:latin typeface="Calibri"/>
                <a:ea typeface="Calibri"/>
                <a:cs typeface="Calibri"/>
                <a:sym typeface="Calibri"/>
              </a:rPr>
              <a:t>GVC</a:t>
            </a:r>
          </a:p>
          <a:p>
            <a:pPr marL="0" lvl="0" indent="0" algn="l" rtl="0">
              <a:spcBef>
                <a:spcPts val="0"/>
              </a:spcBef>
              <a:spcAft>
                <a:spcPts val="0"/>
              </a:spcAft>
              <a:buNone/>
            </a:pPr>
            <a:endParaRPr lang="en" sz="900" b="1" dirty="0">
              <a:solidFill>
                <a:srgbClr val="FF0000"/>
              </a:solidFill>
              <a:latin typeface="Calibri"/>
              <a:ea typeface="Calibri"/>
              <a:cs typeface="Calibri"/>
              <a:sym typeface="Calibri"/>
            </a:endParaRPr>
          </a:p>
          <a:p>
            <a:pPr marL="0" lvl="0" indent="0" algn="l" rtl="0">
              <a:spcBef>
                <a:spcPts val="0"/>
              </a:spcBef>
              <a:spcAft>
                <a:spcPts val="0"/>
              </a:spcAft>
              <a:buNone/>
            </a:pPr>
            <a:r>
              <a:rPr lang="en" sz="900" b="1" dirty="0">
                <a:solidFill>
                  <a:srgbClr val="FF0000"/>
                </a:solidFill>
                <a:latin typeface="Calibri"/>
                <a:ea typeface="Calibri"/>
                <a:cs typeface="Calibri"/>
                <a:sym typeface="Calibri"/>
              </a:rPr>
              <a:t>Protocols**</a:t>
            </a:r>
            <a:endParaRPr sz="900" b="1" dirty="0">
              <a:solidFill>
                <a:srgbClr val="FF0000"/>
              </a:solidFill>
              <a:latin typeface="Calibri"/>
              <a:ea typeface="Calibri"/>
              <a:cs typeface="Calibri"/>
              <a:sym typeface="Calibri"/>
            </a:endParaRPr>
          </a:p>
        </p:txBody>
      </p:sp>
      <p:sp>
        <p:nvSpPr>
          <p:cNvPr id="292" name="Google Shape;292;p46"/>
          <p:cNvSpPr txBox="1"/>
          <p:nvPr/>
        </p:nvSpPr>
        <p:spPr>
          <a:xfrm>
            <a:off x="3163473" y="1557694"/>
            <a:ext cx="1164125" cy="1415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FF0000"/>
                </a:solidFill>
                <a:latin typeface="Calibri"/>
                <a:ea typeface="Calibri"/>
                <a:cs typeface="Calibri"/>
                <a:sym typeface="Calibri"/>
              </a:rPr>
              <a:t>Model of Instruction</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Evidence based instructional practices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Schedules**</a:t>
            </a:r>
            <a:endParaRPr sz="1000" b="1" dirty="0">
              <a:solidFill>
                <a:srgbClr val="FF0000"/>
              </a:solidFill>
              <a:latin typeface="Calibri"/>
              <a:ea typeface="Calibri"/>
              <a:cs typeface="Calibri"/>
              <a:sym typeface="Calibri"/>
            </a:endParaRPr>
          </a:p>
        </p:txBody>
      </p:sp>
      <p:sp>
        <p:nvSpPr>
          <p:cNvPr id="293" name="Google Shape;293;p46"/>
          <p:cNvSpPr txBox="1"/>
          <p:nvPr/>
        </p:nvSpPr>
        <p:spPr>
          <a:xfrm>
            <a:off x="3410675" y="3247275"/>
            <a:ext cx="2193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Calibri"/>
                <a:ea typeface="Calibri"/>
                <a:cs typeface="Calibri"/>
                <a:sym typeface="Calibri"/>
              </a:rPr>
              <a:t>FASTBridge</a:t>
            </a:r>
            <a:endParaRPr sz="1000" b="1">
              <a:solidFill>
                <a:srgbClr val="FF0000"/>
              </a:solidFill>
              <a:latin typeface="Calibri"/>
              <a:ea typeface="Calibri"/>
              <a:cs typeface="Calibri"/>
              <a:sym typeface="Calibri"/>
            </a:endParaRPr>
          </a:p>
          <a:p>
            <a:pPr marL="0" lvl="0" indent="0" algn="l" rtl="0">
              <a:spcBef>
                <a:spcPts val="0"/>
              </a:spcBef>
              <a:spcAft>
                <a:spcPts val="0"/>
              </a:spcAft>
              <a:buNone/>
            </a:pPr>
            <a:endParaRPr sz="1000" b="1">
              <a:solidFill>
                <a:srgbClr val="FF0000"/>
              </a:solidFill>
              <a:latin typeface="Calibri"/>
              <a:ea typeface="Calibri"/>
              <a:cs typeface="Calibri"/>
              <a:sym typeface="Calibri"/>
            </a:endParaRPr>
          </a:p>
          <a:p>
            <a:pPr marL="0" lvl="0" indent="0" algn="l" rtl="0">
              <a:spcBef>
                <a:spcPts val="0"/>
              </a:spcBef>
              <a:spcAft>
                <a:spcPts val="0"/>
              </a:spcAft>
              <a:buNone/>
            </a:pPr>
            <a:r>
              <a:rPr lang="en" sz="1000" b="1">
                <a:solidFill>
                  <a:srgbClr val="FF0000"/>
                </a:solidFill>
                <a:latin typeface="Calibri"/>
                <a:ea typeface="Calibri"/>
                <a:cs typeface="Calibri"/>
                <a:sym typeface="Calibri"/>
              </a:rPr>
              <a:t>Comprehensive Assessment Plan</a:t>
            </a:r>
            <a:endParaRPr sz="1000" b="1">
              <a:solidFill>
                <a:srgbClr val="FF0000"/>
              </a:solidFill>
              <a:latin typeface="Calibri"/>
              <a:ea typeface="Calibri"/>
              <a:cs typeface="Calibri"/>
              <a:sym typeface="Calibri"/>
            </a:endParaRPr>
          </a:p>
        </p:txBody>
      </p:sp>
      <p:sp>
        <p:nvSpPr>
          <p:cNvPr id="294" name="Google Shape;294;p46"/>
          <p:cNvSpPr txBox="1"/>
          <p:nvPr/>
        </p:nvSpPr>
        <p:spPr>
          <a:xfrm>
            <a:off x="836973" y="1557694"/>
            <a:ext cx="1038000" cy="1108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b="1" dirty="0">
                <a:solidFill>
                  <a:srgbClr val="FF0000"/>
                </a:solidFill>
                <a:latin typeface="Calibri"/>
                <a:ea typeface="Calibri"/>
                <a:cs typeface="Calibri"/>
                <a:sym typeface="Calibri"/>
              </a:rPr>
              <a:t>DILT</a:t>
            </a: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r>
              <a:rPr lang="en" sz="1000" b="1" dirty="0">
                <a:solidFill>
                  <a:srgbClr val="FF0000"/>
                </a:solidFill>
                <a:latin typeface="Calibri"/>
                <a:ea typeface="Calibri"/>
                <a:cs typeface="Calibri"/>
                <a:sym typeface="Calibri"/>
              </a:rPr>
              <a:t>BLTs</a:t>
            </a: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endParaRPr sz="1000" b="1" dirty="0">
              <a:solidFill>
                <a:srgbClr val="FF0000"/>
              </a:solidFill>
              <a:latin typeface="Calibri"/>
              <a:ea typeface="Calibri"/>
              <a:cs typeface="Calibri"/>
              <a:sym typeface="Calibri"/>
            </a:endParaRPr>
          </a:p>
          <a:p>
            <a:pPr marL="0" lvl="0" indent="0" algn="r" rtl="0">
              <a:spcBef>
                <a:spcPts val="0"/>
              </a:spcBef>
              <a:spcAft>
                <a:spcPts val="0"/>
              </a:spcAft>
              <a:buNone/>
            </a:pPr>
            <a:r>
              <a:rPr lang="en" sz="1000" b="1" dirty="0">
                <a:solidFill>
                  <a:srgbClr val="FF0000"/>
                </a:solidFill>
                <a:latin typeface="Calibri"/>
                <a:ea typeface="Calibri"/>
                <a:cs typeface="Calibri"/>
                <a:sym typeface="Calibri"/>
              </a:rPr>
              <a:t>Formal communication</a:t>
            </a:r>
            <a:endParaRPr sz="1000" b="1" dirty="0">
              <a:solidFill>
                <a:srgbClr val="FF0000"/>
              </a:solidFill>
              <a:latin typeface="Calibri"/>
              <a:ea typeface="Calibri"/>
              <a:cs typeface="Calibri"/>
              <a:sym typeface="Calibri"/>
            </a:endParaRPr>
          </a:p>
        </p:txBody>
      </p:sp>
      <p:sp>
        <p:nvSpPr>
          <p:cNvPr id="295" name="Google Shape;295;p46"/>
          <p:cNvSpPr txBox="1"/>
          <p:nvPr/>
        </p:nvSpPr>
        <p:spPr>
          <a:xfrm>
            <a:off x="5708825" y="4149375"/>
            <a:ext cx="28095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FF0000"/>
                </a:solidFill>
                <a:latin typeface="Calibri"/>
                <a:ea typeface="Calibri"/>
                <a:cs typeface="Calibri"/>
                <a:sym typeface="Calibri"/>
              </a:rPr>
              <a:t>PLCs involved with school improvement</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Partnership with families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r>
              <a:rPr lang="en" sz="1000" b="1" dirty="0">
                <a:solidFill>
                  <a:srgbClr val="FF0000"/>
                </a:solidFill>
                <a:latin typeface="Calibri"/>
                <a:ea typeface="Calibri"/>
                <a:cs typeface="Calibri"/>
                <a:sym typeface="Calibri"/>
              </a:rPr>
              <a:t>Vision/Mission/Goals</a:t>
            </a:r>
            <a:endParaRPr sz="1000" b="1" dirty="0">
              <a:solidFill>
                <a:srgbClr val="FF0000"/>
              </a:solidFill>
              <a:latin typeface="Calibri"/>
              <a:ea typeface="Calibri"/>
              <a:cs typeface="Calibri"/>
              <a:sym typeface="Calibri"/>
            </a:endParaRPr>
          </a:p>
          <a:p>
            <a:pPr marL="0" lvl="0" indent="0" algn="l" rtl="0">
              <a:spcBef>
                <a:spcPts val="0"/>
              </a:spcBef>
              <a:spcAft>
                <a:spcPts val="0"/>
              </a:spcAft>
              <a:buNone/>
            </a:pPr>
            <a:endParaRPr sz="1000" b="1" dirty="0">
              <a:solidFill>
                <a:srgbClr val="FF0000"/>
              </a:solidFill>
              <a:latin typeface="Calibri"/>
              <a:ea typeface="Calibri"/>
              <a:cs typeface="Calibri"/>
              <a:sym typeface="Calibri"/>
            </a:endParaRPr>
          </a:p>
        </p:txBody>
      </p:sp>
      <p:sp>
        <p:nvSpPr>
          <p:cNvPr id="10" name="Google Shape;474;p67">
            <a:extLst>
              <a:ext uri="{FF2B5EF4-FFF2-40B4-BE49-F238E27FC236}">
                <a16:creationId xmlns:a16="http://schemas.microsoft.com/office/drawing/2014/main" id="{4151B830-7521-EF4B-AA0A-78729E7DE2D5}"/>
              </a:ext>
            </a:extLst>
          </p:cNvPr>
          <p:cNvSpPr/>
          <p:nvPr/>
        </p:nvSpPr>
        <p:spPr>
          <a:xfrm>
            <a:off x="4936475" y="4146975"/>
            <a:ext cx="3507900" cy="916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3446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8"/>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 sz="4400" b="0" i="0" u="none" strike="noStrike" cap="none">
                <a:solidFill>
                  <a:schemeClr val="dk1"/>
                </a:solidFill>
                <a:latin typeface="Calibri"/>
                <a:ea typeface="Calibri"/>
                <a:cs typeface="Calibri"/>
                <a:sym typeface="Calibri"/>
              </a:rPr>
              <a:t>Kansas MTSS and</a:t>
            </a:r>
            <a:r>
              <a:rPr lang="en" sz="4400"/>
              <a:t> Alignment</a:t>
            </a:r>
            <a:endParaRPr sz="4400" b="0" i="0" u="none" strike="noStrike" cap="none">
              <a:solidFill>
                <a:schemeClr val="dk1"/>
              </a:solidFill>
              <a:latin typeface="Calibri"/>
              <a:ea typeface="Calibri"/>
              <a:cs typeface="Calibri"/>
              <a:sym typeface="Calibri"/>
            </a:endParaRPr>
          </a:p>
        </p:txBody>
      </p:sp>
      <p:pic>
        <p:nvPicPr>
          <p:cNvPr id="481" name="Google Shape;481;p68"/>
          <p:cNvPicPr preferRelativeResize="0">
            <a:picLocks noGrp="1"/>
          </p:cNvPicPr>
          <p:nvPr>
            <p:ph type="body" idx="1"/>
          </p:nvPr>
        </p:nvPicPr>
        <p:blipFill rotWithShape="1">
          <a:blip r:embed="rId3">
            <a:alphaModFix/>
          </a:blip>
          <a:srcRect b="1506"/>
          <a:stretch/>
        </p:blipFill>
        <p:spPr>
          <a:xfrm>
            <a:off x="1902600" y="1369225"/>
            <a:ext cx="5569200" cy="3263400"/>
          </a:xfrm>
          <a:prstGeom prst="rect">
            <a:avLst/>
          </a:prstGeom>
          <a:noFill/>
          <a:ln>
            <a:noFill/>
          </a:ln>
        </p:spPr>
      </p:pic>
      <p:sp>
        <p:nvSpPr>
          <p:cNvPr id="482" name="Google Shape;482;p68"/>
          <p:cNvSpPr txBox="1"/>
          <p:nvPr/>
        </p:nvSpPr>
        <p:spPr>
          <a:xfrm>
            <a:off x="5680872" y="2842650"/>
            <a:ext cx="1929600" cy="43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 sz="2400" b="0" i="0" u="none" strike="noStrike" cap="none">
                <a:solidFill>
                  <a:srgbClr val="181818"/>
                </a:solidFill>
                <a:latin typeface="Calibri"/>
                <a:ea typeface="Calibri"/>
                <a:cs typeface="Calibri"/>
                <a:sym typeface="Calibri"/>
              </a:rPr>
              <a:t>Tier 1</a:t>
            </a:r>
            <a:endParaRPr sz="2400" b="0" i="0" u="none" strike="noStrike" cap="none">
              <a:solidFill>
                <a:srgbClr val="181818"/>
              </a:solidFill>
              <a:latin typeface="Calibri"/>
              <a:ea typeface="Calibri"/>
              <a:cs typeface="Calibri"/>
              <a:sym typeface="Calibri"/>
            </a:endParaRPr>
          </a:p>
        </p:txBody>
      </p:sp>
      <p:sp>
        <p:nvSpPr>
          <p:cNvPr id="483" name="Google Shape;483;p68"/>
          <p:cNvSpPr txBox="1"/>
          <p:nvPr/>
        </p:nvSpPr>
        <p:spPr>
          <a:xfrm>
            <a:off x="5109598" y="1981150"/>
            <a:ext cx="1775400" cy="43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 sz="2400" b="0" i="0" u="none" strike="noStrike" cap="none">
                <a:solidFill>
                  <a:srgbClr val="181818"/>
                </a:solidFill>
                <a:latin typeface="Calibri"/>
                <a:ea typeface="Calibri"/>
                <a:cs typeface="Calibri"/>
                <a:sym typeface="Calibri"/>
              </a:rPr>
              <a:t>Tier 2</a:t>
            </a:r>
            <a:endParaRPr sz="2400" b="0" i="0" u="none" strike="noStrike" cap="none">
              <a:solidFill>
                <a:srgbClr val="181818"/>
              </a:solidFill>
              <a:latin typeface="Calibri"/>
              <a:ea typeface="Calibri"/>
              <a:cs typeface="Calibri"/>
              <a:sym typeface="Calibri"/>
            </a:endParaRPr>
          </a:p>
        </p:txBody>
      </p:sp>
      <p:sp>
        <p:nvSpPr>
          <p:cNvPr id="484" name="Google Shape;484;p68"/>
          <p:cNvSpPr txBox="1"/>
          <p:nvPr/>
        </p:nvSpPr>
        <p:spPr>
          <a:xfrm>
            <a:off x="4739325" y="1405300"/>
            <a:ext cx="1929600" cy="43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 sz="2400" b="0" i="0" u="none" strike="noStrike" cap="none">
                <a:solidFill>
                  <a:srgbClr val="181818"/>
                </a:solidFill>
                <a:latin typeface="Calibri"/>
                <a:ea typeface="Calibri"/>
                <a:cs typeface="Calibri"/>
                <a:sym typeface="Calibri"/>
              </a:rPr>
              <a:t>Tier 3</a:t>
            </a:r>
            <a:endParaRPr sz="2400" b="0" i="0" u="none" strike="noStrike" cap="none">
              <a:solidFill>
                <a:srgbClr val="181818"/>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grpSp>
        <p:nvGrpSpPr>
          <p:cNvPr id="490" name="Google Shape;490;p69"/>
          <p:cNvGrpSpPr/>
          <p:nvPr/>
        </p:nvGrpSpPr>
        <p:grpSpPr>
          <a:xfrm>
            <a:off x="1773119" y="403970"/>
            <a:ext cx="5990314" cy="4483645"/>
            <a:chOff x="1265987" y="-564253"/>
            <a:chExt cx="5814710" cy="6263824"/>
          </a:xfrm>
        </p:grpSpPr>
        <p:sp>
          <p:nvSpPr>
            <p:cNvPr id="491" name="Google Shape;491;p69"/>
            <p:cNvSpPr/>
            <p:nvPr/>
          </p:nvSpPr>
          <p:spPr>
            <a:xfrm>
              <a:off x="4750491" y="406200"/>
              <a:ext cx="2068800" cy="206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9"/>
            <p:cNvSpPr txBox="1"/>
            <p:nvPr/>
          </p:nvSpPr>
          <p:spPr>
            <a:xfrm>
              <a:off x="5011897" y="218089"/>
              <a:ext cx="2068800" cy="2068800"/>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None/>
              </a:pPr>
              <a:r>
                <a:rPr lang="en" sz="6500" b="0" i="0" u="none" strike="noStrike" cap="none">
                  <a:solidFill>
                    <a:schemeClr val="dk1"/>
                  </a:solidFill>
                  <a:latin typeface="Calibri"/>
                  <a:ea typeface="Calibri"/>
                  <a:cs typeface="Calibri"/>
                  <a:sym typeface="Calibri"/>
                </a:rPr>
                <a:t>Look</a:t>
              </a:r>
              <a:endParaRPr sz="6500" b="0" i="0" u="none" strike="noStrike" cap="none">
                <a:solidFill>
                  <a:schemeClr val="dk1"/>
                </a:solidFill>
                <a:latin typeface="Calibri"/>
                <a:ea typeface="Calibri"/>
                <a:cs typeface="Calibri"/>
                <a:sym typeface="Calibri"/>
              </a:endParaRPr>
            </a:p>
          </p:txBody>
        </p:sp>
        <p:sp>
          <p:nvSpPr>
            <p:cNvPr id="493" name="Google Shape;493;p69"/>
            <p:cNvSpPr/>
            <p:nvPr/>
          </p:nvSpPr>
          <p:spPr>
            <a:xfrm>
              <a:off x="1724584" y="-564253"/>
              <a:ext cx="4897500" cy="4897500"/>
            </a:xfrm>
            <a:custGeom>
              <a:avLst/>
              <a:gdLst/>
              <a:ahLst/>
              <a:cxnLst/>
              <a:rect l="l" t="t" r="r" b="b"/>
              <a:pathLst>
                <a:path w="120000" h="120000" extrusionOk="0">
                  <a:moveTo>
                    <a:pt x="115381" y="62049"/>
                  </a:moveTo>
                  <a:lnTo>
                    <a:pt x="115381" y="62049"/>
                  </a:lnTo>
                  <a:cubicBezTo>
                    <a:pt x="114632" y="80868"/>
                    <a:pt x="103653" y="97917"/>
                    <a:pt x="86487" y="106917"/>
                  </a:cubicBezTo>
                  <a:lnTo>
                    <a:pt x="88256" y="113052"/>
                  </a:lnTo>
                  <a:lnTo>
                    <a:pt x="73496" y="106807"/>
                  </a:lnTo>
                  <a:lnTo>
                    <a:pt x="82114" y="91752"/>
                  </a:lnTo>
                  <a:lnTo>
                    <a:pt x="83885" y="97896"/>
                  </a:lnTo>
                  <a:cubicBezTo>
                    <a:pt x="98507" y="90490"/>
                    <a:pt x="107821" y="76837"/>
                    <a:pt x="108513" y="61795"/>
                  </a:cubicBezTo>
                  <a:close/>
                </a:path>
              </a:pathLst>
            </a:custGeom>
            <a:solidFill>
              <a:srgbClr val="094E8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9"/>
            <p:cNvSpPr/>
            <p:nvPr/>
          </p:nvSpPr>
          <p:spPr>
            <a:xfrm>
              <a:off x="3008239" y="3423870"/>
              <a:ext cx="2068800" cy="206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9"/>
            <p:cNvSpPr txBox="1"/>
            <p:nvPr/>
          </p:nvSpPr>
          <p:spPr>
            <a:xfrm>
              <a:off x="3230429" y="3630771"/>
              <a:ext cx="2068800" cy="2068800"/>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None/>
              </a:pPr>
              <a:r>
                <a:rPr lang="en" sz="6500" b="0" i="0" u="none" strike="noStrike" cap="none">
                  <a:solidFill>
                    <a:schemeClr val="dk1"/>
                  </a:solidFill>
                  <a:latin typeface="Calibri"/>
                  <a:ea typeface="Calibri"/>
                  <a:cs typeface="Calibri"/>
                  <a:sym typeface="Calibri"/>
                </a:rPr>
                <a:t>Think</a:t>
              </a:r>
              <a:endParaRPr sz="6500" b="0" i="0" u="none" strike="noStrike" cap="none">
                <a:solidFill>
                  <a:schemeClr val="dk1"/>
                </a:solidFill>
                <a:latin typeface="Calibri"/>
                <a:ea typeface="Calibri"/>
                <a:cs typeface="Calibri"/>
                <a:sym typeface="Calibri"/>
              </a:endParaRPr>
            </a:p>
          </p:txBody>
        </p:sp>
        <p:sp>
          <p:nvSpPr>
            <p:cNvPr id="496" name="Google Shape;496;p69"/>
            <p:cNvSpPr/>
            <p:nvPr/>
          </p:nvSpPr>
          <p:spPr>
            <a:xfrm>
              <a:off x="1593784" y="-564242"/>
              <a:ext cx="4897500" cy="4897500"/>
            </a:xfrm>
            <a:custGeom>
              <a:avLst/>
              <a:gdLst/>
              <a:ahLst/>
              <a:cxnLst/>
              <a:rect l="l" t="t" r="r" b="b"/>
              <a:pathLst>
                <a:path w="120000" h="120000" extrusionOk="0">
                  <a:moveTo>
                    <a:pt x="39412" y="109433"/>
                  </a:moveTo>
                  <a:cubicBezTo>
                    <a:pt x="23059" y="103119"/>
                    <a:pt x="10808" y="89683"/>
                    <a:pt x="6424" y="73253"/>
                  </a:cubicBezTo>
                  <a:lnTo>
                    <a:pt x="1968" y="73344"/>
                  </a:lnTo>
                  <a:lnTo>
                    <a:pt x="8130" y="61055"/>
                  </a:lnTo>
                  <a:lnTo>
                    <a:pt x="18202" y="73013"/>
                  </a:lnTo>
                  <a:lnTo>
                    <a:pt x="13815" y="73103"/>
                  </a:lnTo>
                  <a:lnTo>
                    <a:pt x="13815" y="73103"/>
                  </a:lnTo>
                  <a:cubicBezTo>
                    <a:pt x="18317" y="85822"/>
                    <a:pt x="29108" y="95979"/>
                    <a:pt x="43073" y="100641"/>
                  </a:cubicBezTo>
                  <a:close/>
                </a:path>
              </a:pathLst>
            </a:custGeom>
            <a:solidFill>
              <a:srgbClr val="094E8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9"/>
            <p:cNvSpPr/>
            <p:nvPr/>
          </p:nvSpPr>
          <p:spPr>
            <a:xfrm>
              <a:off x="1265987" y="406200"/>
              <a:ext cx="2068800" cy="206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9"/>
            <p:cNvSpPr txBox="1"/>
            <p:nvPr/>
          </p:nvSpPr>
          <p:spPr>
            <a:xfrm>
              <a:off x="1344394" y="15471"/>
              <a:ext cx="2068800" cy="2068800"/>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None/>
              </a:pPr>
              <a:r>
                <a:rPr lang="en" sz="6500" b="0" i="0" u="none" strike="noStrike" cap="none">
                  <a:solidFill>
                    <a:schemeClr val="dk1"/>
                  </a:solidFill>
                  <a:latin typeface="Calibri"/>
                  <a:ea typeface="Calibri"/>
                  <a:cs typeface="Calibri"/>
                  <a:sym typeface="Calibri"/>
                </a:rPr>
                <a:t>Act</a:t>
              </a:r>
              <a:endParaRPr sz="6500" b="0" i="0" u="none" strike="noStrike" cap="none">
                <a:solidFill>
                  <a:schemeClr val="dk1"/>
                </a:solidFill>
                <a:latin typeface="Calibri"/>
                <a:ea typeface="Calibri"/>
                <a:cs typeface="Calibri"/>
                <a:sym typeface="Calibri"/>
              </a:endParaRPr>
            </a:p>
          </p:txBody>
        </p:sp>
        <p:sp>
          <p:nvSpPr>
            <p:cNvPr id="499" name="Google Shape;499;p69"/>
            <p:cNvSpPr/>
            <p:nvPr/>
          </p:nvSpPr>
          <p:spPr>
            <a:xfrm>
              <a:off x="2012598" y="15451"/>
              <a:ext cx="4897500" cy="4897500"/>
            </a:xfrm>
            <a:custGeom>
              <a:avLst/>
              <a:gdLst/>
              <a:ahLst/>
              <a:cxnLst/>
              <a:rect l="l" t="t" r="r" b="b"/>
              <a:pathLst>
                <a:path w="120000" h="120000" extrusionOk="0">
                  <a:moveTo>
                    <a:pt x="37097" y="11362"/>
                  </a:moveTo>
                  <a:cubicBezTo>
                    <a:pt x="46691" y="7167"/>
                    <a:pt x="57327" y="5693"/>
                    <a:pt x="67759" y="7115"/>
                  </a:cubicBezTo>
                  <a:lnTo>
                    <a:pt x="69325" y="1118"/>
                  </a:lnTo>
                  <a:lnTo>
                    <a:pt x="72301" y="12907"/>
                  </a:lnTo>
                  <a:lnTo>
                    <a:pt x="63686" y="22705"/>
                  </a:lnTo>
                  <a:lnTo>
                    <a:pt x="65248" y="16728"/>
                  </a:lnTo>
                  <a:lnTo>
                    <a:pt x="65248" y="16728"/>
                  </a:lnTo>
                  <a:cubicBezTo>
                    <a:pt x="57034" y="15927"/>
                    <a:pt x="48729" y="17019"/>
                    <a:pt x="41117" y="19899"/>
                  </a:cubicBezTo>
                  <a:close/>
                </a:path>
              </a:pathLst>
            </a:custGeom>
            <a:solidFill>
              <a:srgbClr val="094E8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30"/>
          <p:cNvPicPr preferRelativeResize="0"/>
          <p:nvPr/>
        </p:nvPicPr>
        <p:blipFill>
          <a:blip r:embed="rId3">
            <a:alphaModFix/>
          </a:blip>
          <a:stretch>
            <a:fillRect/>
          </a:stretch>
        </p:blipFill>
        <p:spPr>
          <a:xfrm>
            <a:off x="2574475" y="152400"/>
            <a:ext cx="3712042" cy="4838700"/>
          </a:xfrm>
          <a:prstGeom prst="rect">
            <a:avLst/>
          </a:prstGeom>
          <a:noFill/>
          <a:ln>
            <a:noFill/>
          </a:ln>
        </p:spPr>
      </p:pic>
    </p:spTree>
    <p:extLst>
      <p:ext uri="{BB962C8B-B14F-4D97-AF65-F5344CB8AC3E}">
        <p14:creationId xmlns:p14="http://schemas.microsoft.com/office/powerpoint/2010/main" val="4249101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1400"/>
              <a:buNone/>
            </a:pPr>
            <a:r>
              <a:rPr lang="en"/>
              <a:t>Rationale Statement for MTSS</a:t>
            </a:r>
            <a:endParaRPr/>
          </a:p>
        </p:txBody>
      </p:sp>
      <p:sp>
        <p:nvSpPr>
          <p:cNvPr id="174" name="Google Shape;174;p3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fontScale="85000" lnSpcReduction="20000"/>
          </a:bodyPr>
          <a:lstStyle/>
          <a:p>
            <a:pPr marL="0" lvl="0" indent="0" algn="l" rtl="0">
              <a:lnSpc>
                <a:spcPct val="115000"/>
              </a:lnSpc>
              <a:spcBef>
                <a:spcPts val="0"/>
              </a:spcBef>
              <a:spcAft>
                <a:spcPts val="0"/>
              </a:spcAft>
              <a:buSzPct val="50000"/>
              <a:buNone/>
            </a:pPr>
            <a:r>
              <a:rPr lang="en" sz="2800" b="1"/>
              <a:t>KCKPS will implement a Multi-Tier Systems of Support (MTSS) Framework that will…</a:t>
            </a:r>
            <a:endParaRPr sz="2800" b="1"/>
          </a:p>
          <a:p>
            <a:pPr marL="342900" lvl="0" indent="-283210" algn="l" rtl="0">
              <a:lnSpc>
                <a:spcPct val="115000"/>
              </a:lnSpc>
              <a:spcBef>
                <a:spcPts val="0"/>
              </a:spcBef>
              <a:spcAft>
                <a:spcPts val="0"/>
              </a:spcAft>
              <a:buSzPct val="100000"/>
              <a:buFont typeface="Poppins"/>
              <a:buChar char="▪"/>
            </a:pPr>
            <a:r>
              <a:rPr lang="en" sz="2400"/>
              <a:t>Provide a clear, coherent, and consistent </a:t>
            </a:r>
            <a:r>
              <a:rPr lang="en" sz="2400" b="1" u="sng"/>
              <a:t>student focus</a:t>
            </a:r>
            <a:r>
              <a:rPr lang="en" sz="2400"/>
              <a:t> that ensures alignment across the district.</a:t>
            </a:r>
            <a:endParaRPr sz="2400"/>
          </a:p>
          <a:p>
            <a:pPr marL="342900" lvl="0" indent="-283210" algn="l" rtl="0">
              <a:lnSpc>
                <a:spcPct val="115000"/>
              </a:lnSpc>
              <a:spcBef>
                <a:spcPts val="0"/>
              </a:spcBef>
              <a:spcAft>
                <a:spcPts val="0"/>
              </a:spcAft>
              <a:buSzPct val="100000"/>
              <a:buFont typeface="Poppins"/>
              <a:buChar char="▪"/>
            </a:pPr>
            <a:r>
              <a:rPr lang="en" sz="2400"/>
              <a:t>Support the system with focusing on a limited number of priorities </a:t>
            </a:r>
            <a:r>
              <a:rPr lang="en" sz="2400" b="1" u="sng"/>
              <a:t>and</a:t>
            </a:r>
            <a:r>
              <a:rPr lang="en" sz="2400"/>
              <a:t> set up evaluation measures to help eliminate initiatives and programs that are not positively impacting student achievement. </a:t>
            </a:r>
            <a:endParaRPr sz="2400"/>
          </a:p>
          <a:p>
            <a:pPr marL="342900" lvl="0" indent="-283210" algn="l" rtl="0">
              <a:lnSpc>
                <a:spcPct val="115000"/>
              </a:lnSpc>
              <a:spcBef>
                <a:spcPts val="0"/>
              </a:spcBef>
              <a:spcAft>
                <a:spcPts val="0"/>
              </a:spcAft>
              <a:buSzPct val="100000"/>
              <a:buFont typeface="Calibri"/>
              <a:buChar char="▪"/>
            </a:pPr>
            <a:r>
              <a:rPr lang="en" sz="2400"/>
              <a:t>Increase our students’ reading and math achievement at ALL levels. </a:t>
            </a:r>
            <a:endParaRPr sz="2400"/>
          </a:p>
          <a:p>
            <a:pPr marL="342900" lvl="0" indent="-283210" algn="l" rtl="0">
              <a:lnSpc>
                <a:spcPct val="115000"/>
              </a:lnSpc>
              <a:spcBef>
                <a:spcPts val="0"/>
              </a:spcBef>
              <a:spcAft>
                <a:spcPts val="0"/>
              </a:spcAft>
              <a:buSzPct val="100000"/>
              <a:buFont typeface="Poppins"/>
              <a:buChar char="▪"/>
            </a:pPr>
            <a:r>
              <a:rPr lang="en" sz="2400"/>
              <a:t>Establish consistent behavioral and social-emotional supports that assist the </a:t>
            </a:r>
            <a:r>
              <a:rPr lang="en" sz="2400" b="1" u="sng"/>
              <a:t>whole child</a:t>
            </a:r>
            <a:r>
              <a:rPr lang="en" sz="2400"/>
              <a:t>.</a:t>
            </a:r>
            <a:endParaRPr sz="2400"/>
          </a:p>
          <a:p>
            <a:pPr marL="0" lvl="0" indent="0" algn="l" rtl="0">
              <a:lnSpc>
                <a:spcPct val="90000"/>
              </a:lnSpc>
              <a:spcBef>
                <a:spcPts val="0"/>
              </a:spcBef>
              <a:spcAft>
                <a:spcPts val="0"/>
              </a:spcAft>
              <a:buSzPct val="66666"/>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8"/>
          <p:cNvSpPr/>
          <p:nvPr/>
        </p:nvSpPr>
        <p:spPr>
          <a:xfrm>
            <a:off x="7391400" y="3771900"/>
            <a:ext cx="1650900" cy="13716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5" name="Google Shape;145;p28"/>
          <p:cNvPicPr preferRelativeResize="0">
            <a:picLocks noGrp="1"/>
          </p:cNvPicPr>
          <p:nvPr>
            <p:ph type="body" idx="1"/>
          </p:nvPr>
        </p:nvPicPr>
        <p:blipFill rotWithShape="1">
          <a:blip r:embed="rId3">
            <a:alphaModFix/>
          </a:blip>
          <a:srcRect/>
          <a:stretch/>
        </p:blipFill>
        <p:spPr>
          <a:xfrm>
            <a:off x="1128000" y="205950"/>
            <a:ext cx="6888000" cy="2442000"/>
          </a:xfrm>
          <a:prstGeom prst="rect">
            <a:avLst/>
          </a:prstGeom>
          <a:noFill/>
          <a:ln>
            <a:noFill/>
          </a:ln>
        </p:spPr>
      </p:pic>
      <p:grpSp>
        <p:nvGrpSpPr>
          <p:cNvPr id="146" name="Google Shape;146;p28"/>
          <p:cNvGrpSpPr/>
          <p:nvPr/>
        </p:nvGrpSpPr>
        <p:grpSpPr>
          <a:xfrm>
            <a:off x="91976" y="3183350"/>
            <a:ext cx="8960044" cy="1885950"/>
            <a:chOff x="3064" y="0"/>
            <a:chExt cx="8960044" cy="2514600"/>
          </a:xfrm>
        </p:grpSpPr>
        <p:sp>
          <p:nvSpPr>
            <p:cNvPr id="147" name="Google Shape;147;p28"/>
            <p:cNvSpPr/>
            <p:nvPr/>
          </p:nvSpPr>
          <p:spPr>
            <a:xfrm>
              <a:off x="979525" y="0"/>
              <a:ext cx="7621200" cy="2514600"/>
            </a:xfrm>
            <a:prstGeom prst="rightArrow">
              <a:avLst>
                <a:gd name="adj1" fmla="val 50000"/>
                <a:gd name="adj2" fmla="val 50000"/>
              </a:avLst>
            </a:prstGeom>
            <a:solidFill>
              <a:srgbClr val="CACFDB"/>
            </a:solidFill>
            <a:ln>
              <a:noFill/>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8"/>
            <p:cNvSpPr/>
            <p:nvPr/>
          </p:nvSpPr>
          <p:spPr>
            <a:xfrm>
              <a:off x="3064" y="754379"/>
              <a:ext cx="1991100" cy="1005900"/>
            </a:xfrm>
            <a:prstGeom prst="roundRect">
              <a:avLst>
                <a:gd name="adj" fmla="val 16667"/>
              </a:avLst>
            </a:prstGeom>
            <a:gradFill>
              <a:gsLst>
                <a:gs pos="0">
                  <a:srgbClr val="A4B6E5"/>
                </a:gs>
                <a:gs pos="35000">
                  <a:srgbClr val="C0CCED"/>
                </a:gs>
                <a:gs pos="100000">
                  <a:srgbClr val="E6EAF8"/>
                </a:gs>
              </a:gsLst>
              <a:lin ang="16200038" scaled="0"/>
            </a:gradFill>
            <a:ln>
              <a:noFill/>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8"/>
            <p:cNvSpPr txBox="1"/>
            <p:nvPr/>
          </p:nvSpPr>
          <p:spPr>
            <a:xfrm>
              <a:off x="52165" y="803480"/>
              <a:ext cx="1893000" cy="9075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0" i="0" u="none" strike="noStrike" cap="none">
                  <a:solidFill>
                    <a:schemeClr val="dk1"/>
                  </a:solidFill>
                  <a:latin typeface="Calibri"/>
                  <a:ea typeface="Calibri"/>
                  <a:cs typeface="Calibri"/>
                  <a:sym typeface="Calibri"/>
                </a:rPr>
                <a:t>Exploration and Application</a:t>
              </a:r>
              <a:endParaRPr sz="1400" b="0" i="0" u="none" strike="noStrike" cap="none">
                <a:solidFill>
                  <a:srgbClr val="000000"/>
                </a:solidFill>
                <a:latin typeface="Arial"/>
                <a:ea typeface="Arial"/>
                <a:cs typeface="Arial"/>
                <a:sym typeface="Arial"/>
              </a:endParaRPr>
            </a:p>
          </p:txBody>
        </p:sp>
        <p:sp>
          <p:nvSpPr>
            <p:cNvPr id="150" name="Google Shape;150;p28"/>
            <p:cNvSpPr/>
            <p:nvPr/>
          </p:nvSpPr>
          <p:spPr>
            <a:xfrm>
              <a:off x="2326045" y="754379"/>
              <a:ext cx="1991100" cy="1005900"/>
            </a:xfrm>
            <a:prstGeom prst="roundRect">
              <a:avLst>
                <a:gd name="adj" fmla="val 16667"/>
              </a:avLst>
            </a:prstGeom>
            <a:gradFill>
              <a:gsLst>
                <a:gs pos="0">
                  <a:srgbClr val="A4B6E5"/>
                </a:gs>
                <a:gs pos="35000">
                  <a:srgbClr val="C0CCED"/>
                </a:gs>
                <a:gs pos="100000">
                  <a:srgbClr val="E6EAF8"/>
                </a:gs>
              </a:gsLst>
              <a:lin ang="16200038" scaled="0"/>
            </a:gradFill>
            <a:ln>
              <a:noFill/>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8"/>
            <p:cNvSpPr txBox="1"/>
            <p:nvPr/>
          </p:nvSpPr>
          <p:spPr>
            <a:xfrm>
              <a:off x="2375146" y="803480"/>
              <a:ext cx="1893000" cy="9075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0" i="0" u="none" strike="noStrike" cap="none">
                  <a:solidFill>
                    <a:schemeClr val="dk1"/>
                  </a:solidFill>
                  <a:latin typeface="Calibri"/>
                  <a:ea typeface="Calibri"/>
                  <a:cs typeface="Calibri"/>
                  <a:sym typeface="Calibri"/>
                </a:rPr>
                <a:t>Structuring</a:t>
              </a:r>
              <a:endParaRPr sz="1800" b="0" i="0" u="none" strike="noStrike" cap="none">
                <a:solidFill>
                  <a:schemeClr val="dk1"/>
                </a:solidFill>
                <a:latin typeface="Calibri"/>
                <a:ea typeface="Calibri"/>
                <a:cs typeface="Calibri"/>
                <a:sym typeface="Calibri"/>
              </a:endParaRPr>
            </a:p>
          </p:txBody>
        </p:sp>
        <p:sp>
          <p:nvSpPr>
            <p:cNvPr id="152" name="Google Shape;152;p28"/>
            <p:cNvSpPr/>
            <p:nvPr/>
          </p:nvSpPr>
          <p:spPr>
            <a:xfrm>
              <a:off x="4649027" y="754379"/>
              <a:ext cx="1991100" cy="1005900"/>
            </a:xfrm>
            <a:prstGeom prst="roundRect">
              <a:avLst>
                <a:gd name="adj" fmla="val 16667"/>
              </a:avLst>
            </a:prstGeom>
            <a:gradFill>
              <a:gsLst>
                <a:gs pos="0">
                  <a:srgbClr val="A4B6E5"/>
                </a:gs>
                <a:gs pos="35000">
                  <a:srgbClr val="C0CCED"/>
                </a:gs>
                <a:gs pos="100000">
                  <a:srgbClr val="E6EAF8"/>
                </a:gs>
              </a:gsLst>
              <a:lin ang="16200038" scaled="0"/>
            </a:gradFill>
            <a:ln>
              <a:noFill/>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8"/>
            <p:cNvSpPr txBox="1"/>
            <p:nvPr/>
          </p:nvSpPr>
          <p:spPr>
            <a:xfrm>
              <a:off x="4698128" y="803480"/>
              <a:ext cx="1893000" cy="9075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0" i="0" u="none" strike="noStrike" cap="none">
                  <a:solidFill>
                    <a:schemeClr val="dk1"/>
                  </a:solidFill>
                  <a:latin typeface="Calibri"/>
                  <a:ea typeface="Calibri"/>
                  <a:cs typeface="Calibri"/>
                  <a:sym typeface="Calibri"/>
                </a:rPr>
                <a:t>Implementation</a:t>
              </a:r>
              <a:endParaRPr sz="1400" b="0" i="0" u="none" strike="noStrike" cap="none">
                <a:solidFill>
                  <a:srgbClr val="000000"/>
                </a:solidFill>
                <a:latin typeface="Arial"/>
                <a:ea typeface="Arial"/>
                <a:cs typeface="Arial"/>
                <a:sym typeface="Arial"/>
              </a:endParaRPr>
            </a:p>
          </p:txBody>
        </p:sp>
        <p:sp>
          <p:nvSpPr>
            <p:cNvPr id="154" name="Google Shape;154;p28"/>
            <p:cNvSpPr/>
            <p:nvPr/>
          </p:nvSpPr>
          <p:spPr>
            <a:xfrm>
              <a:off x="6972008" y="754379"/>
              <a:ext cx="1991100" cy="1005900"/>
            </a:xfrm>
            <a:prstGeom prst="roundRect">
              <a:avLst>
                <a:gd name="adj" fmla="val 16667"/>
              </a:avLst>
            </a:prstGeom>
            <a:gradFill>
              <a:gsLst>
                <a:gs pos="0">
                  <a:srgbClr val="A4B6E5"/>
                </a:gs>
                <a:gs pos="35000">
                  <a:srgbClr val="C0CCED"/>
                </a:gs>
                <a:gs pos="100000">
                  <a:srgbClr val="E6EAF8"/>
                </a:gs>
              </a:gsLst>
              <a:lin ang="16200038" scaled="0"/>
            </a:gradFill>
            <a:ln>
              <a:noFill/>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8"/>
            <p:cNvSpPr txBox="1"/>
            <p:nvPr/>
          </p:nvSpPr>
          <p:spPr>
            <a:xfrm>
              <a:off x="7021109" y="803480"/>
              <a:ext cx="1893000" cy="9075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0" i="0" u="none" strike="noStrike" cap="none">
                  <a:solidFill>
                    <a:schemeClr val="dk1"/>
                  </a:solidFill>
                  <a:latin typeface="Calibri"/>
                  <a:ea typeface="Calibri"/>
                  <a:cs typeface="Calibri"/>
                  <a:sym typeface="Calibri"/>
                </a:rPr>
                <a:t>Sustainability</a:t>
              </a:r>
              <a:endParaRPr sz="2000" b="0" i="0" u="none" strike="noStrike" cap="none">
                <a:solidFill>
                  <a:schemeClr val="dk1"/>
                </a:solidFill>
                <a:latin typeface="Calibri"/>
                <a:ea typeface="Calibri"/>
                <a:cs typeface="Calibri"/>
                <a:sym typeface="Calibri"/>
              </a:endParaRPr>
            </a:p>
          </p:txBody>
        </p:sp>
      </p:grpSp>
      <p:sp>
        <p:nvSpPr>
          <p:cNvPr id="156" name="Google Shape;156;p28"/>
          <p:cNvSpPr txBox="1"/>
          <p:nvPr/>
        </p:nvSpPr>
        <p:spPr>
          <a:xfrm>
            <a:off x="1600200" y="2647950"/>
            <a:ext cx="6096000" cy="247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200" b="0" i="1" u="none" strike="noStrike" cap="none">
                <a:solidFill>
                  <a:schemeClr val="dk1"/>
                </a:solidFill>
                <a:latin typeface="Calibri"/>
                <a:ea typeface="Calibri"/>
                <a:cs typeface="Calibri"/>
                <a:sym typeface="Calibri"/>
              </a:rPr>
              <a:t>Scaling Up Brief </a:t>
            </a:r>
            <a:r>
              <a:rPr lang="en" sz="1200" b="0" i="0" u="none" strike="noStrike" cap="none">
                <a:solidFill>
                  <a:schemeClr val="dk1"/>
                </a:solidFill>
                <a:latin typeface="Calibri"/>
                <a:ea typeface="Calibri"/>
                <a:cs typeface="Calibri"/>
                <a:sym typeface="Calibri"/>
              </a:rPr>
              <a:t>- Fixsen, Blasé, Horner, Sims, and Sugai (2013)</a:t>
            </a:r>
            <a:endParaRPr sz="1200" b="0" i="0" u="none" strike="noStrike" cap="none">
              <a:solidFill>
                <a:schemeClr val="dk1"/>
              </a:solidFill>
              <a:latin typeface="Calibri"/>
              <a:ea typeface="Calibri"/>
              <a:cs typeface="Calibri"/>
              <a:sym typeface="Calibri"/>
            </a:endParaRPr>
          </a:p>
        </p:txBody>
      </p:sp>
      <p:sp>
        <p:nvSpPr>
          <p:cNvPr id="157" name="Google Shape;157;p28"/>
          <p:cNvSpPr txBox="1"/>
          <p:nvPr/>
        </p:nvSpPr>
        <p:spPr>
          <a:xfrm>
            <a:off x="609600" y="3036825"/>
            <a:ext cx="79248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dk1"/>
                </a:solidFill>
                <a:latin typeface="Calibri"/>
                <a:ea typeface="Calibri"/>
                <a:cs typeface="Calibri"/>
                <a:sym typeface="Calibri"/>
              </a:rPr>
              <a:t>Kansas MTSS and Alignment Implementation Phases</a:t>
            </a:r>
            <a:endParaRPr sz="2400" b="1" i="0" u="none" strike="noStrike" cap="none">
              <a:solidFill>
                <a:schemeClr val="dk1"/>
              </a:solidFill>
              <a:latin typeface="Calibri"/>
              <a:ea typeface="Calibri"/>
              <a:cs typeface="Calibri"/>
              <a:sym typeface="Calibri"/>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500"/>
                                        <p:tgtEl>
                                          <p:spTgt spid="15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p:nvPr/>
        </p:nvSpPr>
        <p:spPr>
          <a:xfrm>
            <a:off x="0" y="-125"/>
            <a:ext cx="9144000" cy="5143500"/>
          </a:xfrm>
          <a:prstGeom prst="rect">
            <a:avLst/>
          </a:prstGeom>
          <a:solidFill>
            <a:srgbClr val="C9DAF8"/>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81" name="Google Shape;181;p32"/>
          <p:cNvSpPr txBox="1">
            <a:spLocks noGrp="1"/>
          </p:cNvSpPr>
          <p:nvPr>
            <p:ph type="body" idx="1"/>
          </p:nvPr>
        </p:nvSpPr>
        <p:spPr>
          <a:xfrm>
            <a:off x="697025" y="4632500"/>
            <a:ext cx="7549800" cy="4983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800"/>
              <a:t>Adapted from ACS Education Development, 2016</a:t>
            </a:r>
            <a:endParaRPr sz="1800"/>
          </a:p>
        </p:txBody>
      </p:sp>
      <p:pic>
        <p:nvPicPr>
          <p:cNvPr id="182" name="Google Shape;182;p32"/>
          <p:cNvPicPr preferRelativeResize="0"/>
          <p:nvPr/>
        </p:nvPicPr>
        <p:blipFill>
          <a:blip r:embed="rId3">
            <a:alphaModFix/>
          </a:blip>
          <a:stretch>
            <a:fillRect/>
          </a:stretch>
        </p:blipFill>
        <p:spPr>
          <a:xfrm>
            <a:off x="697025" y="881276"/>
            <a:ext cx="7549875" cy="3751225"/>
          </a:xfrm>
          <a:prstGeom prst="rect">
            <a:avLst/>
          </a:prstGeom>
          <a:noFill/>
          <a:ln>
            <a:noFill/>
          </a:ln>
        </p:spPr>
      </p:pic>
      <p:sp>
        <p:nvSpPr>
          <p:cNvPr id="183" name="Google Shape;183;p32"/>
          <p:cNvSpPr txBox="1">
            <a:spLocks noGrp="1"/>
          </p:cNvSpPr>
          <p:nvPr>
            <p:ph type="title"/>
          </p:nvPr>
        </p:nvSpPr>
        <p:spPr>
          <a:xfrm>
            <a:off x="628650" y="144994"/>
            <a:ext cx="7886700" cy="563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Effect Size Meta-Analysis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3"/>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Effectiveness of a Tiered System of Supports</a:t>
            </a:r>
            <a:endParaRPr/>
          </a:p>
          <a:p>
            <a:pPr marL="0" lvl="0" indent="0" algn="l" rtl="0">
              <a:spcBef>
                <a:spcPts val="0"/>
              </a:spcBef>
              <a:spcAft>
                <a:spcPts val="0"/>
              </a:spcAft>
              <a:buNone/>
            </a:pPr>
            <a:r>
              <a:rPr lang="en" sz="2400"/>
              <a:t>1.07 Effect Size (0.40 = hinge point)</a:t>
            </a:r>
            <a:endParaRPr sz="2400"/>
          </a:p>
        </p:txBody>
      </p:sp>
      <p:sp>
        <p:nvSpPr>
          <p:cNvPr id="190" name="Google Shape;190;p33"/>
          <p:cNvSpPr txBox="1">
            <a:spLocks noGrp="1"/>
          </p:cNvSpPr>
          <p:nvPr>
            <p:ph type="body" idx="1"/>
          </p:nvPr>
        </p:nvSpPr>
        <p:spPr>
          <a:xfrm>
            <a:off x="628650" y="1369219"/>
            <a:ext cx="38862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u="sng"/>
              <a:t>Improved Outcomes:</a:t>
            </a:r>
            <a:endParaRPr u="sng"/>
          </a:p>
          <a:p>
            <a:pPr marL="342900" lvl="0" indent="-254000" algn="l" rtl="0">
              <a:spcBef>
                <a:spcPts val="800"/>
              </a:spcBef>
              <a:spcAft>
                <a:spcPts val="0"/>
              </a:spcAft>
              <a:buSzPts val="1400"/>
              <a:buChar char="•"/>
            </a:pPr>
            <a:r>
              <a:rPr lang="en"/>
              <a:t>Decreased expulsion, behavior referrals, suspension rates</a:t>
            </a:r>
            <a:endParaRPr/>
          </a:p>
          <a:p>
            <a:pPr marL="342900" lvl="0" indent="-254000" algn="l" rtl="0">
              <a:spcBef>
                <a:spcPts val="0"/>
              </a:spcBef>
              <a:spcAft>
                <a:spcPts val="0"/>
              </a:spcAft>
              <a:buSzPts val="1400"/>
              <a:buChar char="•"/>
            </a:pPr>
            <a:r>
              <a:rPr lang="en"/>
              <a:t>Sustained academic improvement</a:t>
            </a:r>
            <a:endParaRPr/>
          </a:p>
          <a:p>
            <a:pPr marL="342900" lvl="0" indent="-254000" algn="l" rtl="0">
              <a:spcBef>
                <a:spcPts val="0"/>
              </a:spcBef>
              <a:spcAft>
                <a:spcPts val="0"/>
              </a:spcAft>
              <a:buSzPts val="1400"/>
              <a:buChar char="•"/>
            </a:pPr>
            <a:r>
              <a:rPr lang="en"/>
              <a:t>Increase in on-time graduation</a:t>
            </a:r>
            <a:endParaRPr/>
          </a:p>
        </p:txBody>
      </p:sp>
      <p:sp>
        <p:nvSpPr>
          <p:cNvPr id="191" name="Google Shape;191;p33"/>
          <p:cNvSpPr txBox="1">
            <a:spLocks noGrp="1"/>
          </p:cNvSpPr>
          <p:nvPr>
            <p:ph type="body" idx="2"/>
          </p:nvPr>
        </p:nvSpPr>
        <p:spPr>
          <a:xfrm>
            <a:off x="4629150" y="1369219"/>
            <a:ext cx="38862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u="sng"/>
              <a:t>Positive effects on system:</a:t>
            </a:r>
            <a:endParaRPr u="sng"/>
          </a:p>
          <a:p>
            <a:pPr marL="342900" lvl="0" indent="-254000" algn="l" rtl="0">
              <a:spcBef>
                <a:spcPts val="800"/>
              </a:spcBef>
              <a:spcAft>
                <a:spcPts val="0"/>
              </a:spcAft>
              <a:buSzPts val="1400"/>
              <a:buChar char="•"/>
            </a:pPr>
            <a:r>
              <a:rPr lang="en"/>
              <a:t>Increased instructional and planning time</a:t>
            </a:r>
            <a:endParaRPr/>
          </a:p>
          <a:p>
            <a:pPr marL="342900" lvl="0" indent="-254000" algn="l" rtl="0">
              <a:spcBef>
                <a:spcPts val="0"/>
              </a:spcBef>
              <a:spcAft>
                <a:spcPts val="0"/>
              </a:spcAft>
              <a:buSzPts val="1400"/>
              <a:buChar char="•"/>
            </a:pPr>
            <a:r>
              <a:rPr lang="en"/>
              <a:t>More efficient use of resources</a:t>
            </a:r>
            <a:endParaRPr/>
          </a:p>
          <a:p>
            <a:pPr marL="342900" lvl="0" indent="-254000" algn="l" rtl="0">
              <a:spcBef>
                <a:spcPts val="0"/>
              </a:spcBef>
              <a:spcAft>
                <a:spcPts val="0"/>
              </a:spcAft>
              <a:buSzPts val="1400"/>
              <a:buChar char="•"/>
            </a:pPr>
            <a:r>
              <a:rPr lang="en"/>
              <a:t>Decreased inappropriate special education referrals</a:t>
            </a:r>
            <a:endParaRPr/>
          </a:p>
          <a:p>
            <a:pPr marL="342900" lvl="0" indent="-254000" algn="l" rtl="0">
              <a:spcBef>
                <a:spcPts val="0"/>
              </a:spcBef>
              <a:spcAft>
                <a:spcPts val="0"/>
              </a:spcAft>
              <a:buSzPts val="1400"/>
              <a:buChar char="•"/>
            </a:pPr>
            <a:r>
              <a:rPr lang="en"/>
              <a:t>Reduced student time in special education services</a:t>
            </a:r>
            <a:endParaRPr/>
          </a:p>
          <a:p>
            <a:pPr marL="342900" lvl="0" indent="-254000" algn="l" rtl="0">
              <a:spcBef>
                <a:spcPts val="0"/>
              </a:spcBef>
              <a:spcAft>
                <a:spcPts val="0"/>
              </a:spcAft>
              <a:buSzPts val="1400"/>
              <a:buChar char="•"/>
            </a:pPr>
            <a:r>
              <a:rPr lang="en"/>
              <a:t>Reduction in student retention</a:t>
            </a:r>
            <a:endParaRPr/>
          </a:p>
        </p:txBody>
      </p:sp>
      <p:sp>
        <p:nvSpPr>
          <p:cNvPr id="192" name="Google Shape;192;p33"/>
          <p:cNvSpPr txBox="1"/>
          <p:nvPr/>
        </p:nvSpPr>
        <p:spPr>
          <a:xfrm>
            <a:off x="853744" y="4632619"/>
            <a:ext cx="6861300" cy="7083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100">
                <a:latin typeface="Calibri"/>
                <a:ea typeface="Calibri"/>
                <a:cs typeface="Calibri"/>
                <a:sym typeface="Calibri"/>
              </a:rPr>
              <a:t>Burns, Appleton, &amp; Stehouer 2005; Dexter, Hughes, &amp; Farmer 2008; Simmons, Coyne, Kwok, McDonagh, Ham, &amp; Kame’enui 2008; Hattie 2015</a:t>
            </a:r>
            <a:endParaRPr sz="11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34"/>
          <p:cNvPicPr preferRelativeResize="0"/>
          <p:nvPr/>
        </p:nvPicPr>
        <p:blipFill>
          <a:blip r:embed="rId3">
            <a:alphaModFix amt="50000"/>
          </a:blip>
          <a:stretch>
            <a:fillRect/>
          </a:stretch>
        </p:blipFill>
        <p:spPr>
          <a:xfrm>
            <a:off x="0" y="0"/>
            <a:ext cx="9144000" cy="5120653"/>
          </a:xfrm>
          <a:prstGeom prst="rect">
            <a:avLst/>
          </a:prstGeom>
          <a:noFill/>
          <a:ln>
            <a:noFill/>
          </a:ln>
        </p:spPr>
      </p:pic>
      <p:sp>
        <p:nvSpPr>
          <p:cNvPr id="198" name="Google Shape;198;p34"/>
          <p:cNvSpPr txBox="1">
            <a:spLocks noGrp="1"/>
          </p:cNvSpPr>
          <p:nvPr>
            <p:ph type="body" idx="1"/>
          </p:nvPr>
        </p:nvSpPr>
        <p:spPr>
          <a:xfrm>
            <a:off x="4932375" y="496725"/>
            <a:ext cx="4211700" cy="2191800"/>
          </a:xfrm>
          <a:prstGeom prst="rect">
            <a:avLst/>
          </a:prstGeom>
        </p:spPr>
        <p:txBody>
          <a:bodyPr spcFirstLastPara="1" wrap="square" lIns="68575" tIns="34275" rIns="68575" bIns="34275" anchor="t" anchorCtr="0">
            <a:noAutofit/>
          </a:bodyPr>
          <a:lstStyle/>
          <a:p>
            <a:pPr marL="25400" lvl="0" indent="0" algn="ctr" rtl="0">
              <a:lnSpc>
                <a:spcPct val="100000"/>
              </a:lnSpc>
              <a:spcBef>
                <a:spcPts val="700"/>
              </a:spcBef>
              <a:spcAft>
                <a:spcPts val="0"/>
              </a:spcAft>
              <a:buClr>
                <a:schemeClr val="dk1"/>
              </a:buClr>
              <a:buSzPts val="3200"/>
              <a:buFont typeface="Arial"/>
              <a:buNone/>
            </a:pPr>
            <a:r>
              <a:rPr lang="en" sz="3400" b="1" i="1">
                <a:solidFill>
                  <a:srgbClr val="FFFFFF"/>
                </a:solidFill>
                <a:latin typeface="Oswald"/>
                <a:ea typeface="Oswald"/>
                <a:cs typeface="Oswald"/>
                <a:sym typeface="Oswald"/>
              </a:rPr>
              <a:t>“Every student deserves a great teacher,                      not by chance,                                                     but by design.”</a:t>
            </a:r>
            <a:endParaRPr sz="3400" b="1">
              <a:solidFill>
                <a:srgbClr val="FFFFFF"/>
              </a:solidFill>
              <a:latin typeface="Oswald"/>
              <a:ea typeface="Oswald"/>
              <a:cs typeface="Oswald"/>
              <a:sym typeface="Oswald"/>
            </a:endParaRPr>
          </a:p>
          <a:p>
            <a:pPr marL="25400" lvl="0" indent="0" algn="ctr" rtl="0">
              <a:lnSpc>
                <a:spcPct val="100000"/>
              </a:lnSpc>
              <a:spcBef>
                <a:spcPts val="700"/>
              </a:spcBef>
              <a:spcAft>
                <a:spcPts val="0"/>
              </a:spcAft>
              <a:buClr>
                <a:schemeClr val="dk1"/>
              </a:buClr>
              <a:buSzPts val="3200"/>
              <a:buFont typeface="Arial"/>
              <a:buNone/>
            </a:pPr>
            <a:r>
              <a:rPr lang="en" sz="1600" b="1">
                <a:solidFill>
                  <a:srgbClr val="FFFFFF"/>
                </a:solidFill>
              </a:rPr>
              <a:t>(Fisher, Frey, Hattie, 2016)</a:t>
            </a:r>
            <a:endParaRPr sz="1600" b="1">
              <a:solidFill>
                <a:srgbClr val="FFFFFF"/>
              </a:solidFill>
              <a:latin typeface="Oswald"/>
              <a:ea typeface="Oswald"/>
              <a:cs typeface="Oswald"/>
              <a:sym typeface="Oswald"/>
            </a:endParaRPr>
          </a:p>
          <a:p>
            <a:pPr marL="0" lvl="0" indent="0" algn="l" rtl="0">
              <a:spcBef>
                <a:spcPts val="800"/>
              </a:spcBef>
              <a:spcAft>
                <a:spcPts val="0"/>
              </a:spcAft>
              <a:buNone/>
            </a:pPr>
            <a:endParaRPr>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5"/>
          <p:cNvSpPr txBox="1">
            <a:spLocks noGrp="1"/>
          </p:cNvSpPr>
          <p:nvPr>
            <p:ph type="title"/>
          </p:nvPr>
        </p:nvSpPr>
        <p:spPr>
          <a:xfrm>
            <a:off x="471488" y="205383"/>
            <a:ext cx="5915100" cy="745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MTSS Myth #1</a:t>
            </a:r>
            <a:endParaRPr/>
          </a:p>
        </p:txBody>
      </p:sp>
      <p:sp>
        <p:nvSpPr>
          <p:cNvPr id="205" name="Google Shape;205;p35"/>
          <p:cNvSpPr txBox="1">
            <a:spLocks noGrp="1"/>
          </p:cNvSpPr>
          <p:nvPr>
            <p:ph type="body" idx="1"/>
          </p:nvPr>
        </p:nvSpPr>
        <p:spPr>
          <a:xfrm>
            <a:off x="628650" y="1369219"/>
            <a:ext cx="3886200" cy="2565000"/>
          </a:xfrm>
          <a:prstGeom prst="rect">
            <a:avLst/>
          </a:prstGeom>
          <a:ln w="2857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lvl="0" indent="0" algn="ctr" rtl="0">
              <a:spcBef>
                <a:spcPts val="800"/>
              </a:spcBef>
              <a:spcAft>
                <a:spcPts val="0"/>
              </a:spcAft>
              <a:buNone/>
            </a:pPr>
            <a:endParaRPr sz="2700" dirty="0"/>
          </a:p>
          <a:p>
            <a:pPr marL="0" lvl="0" indent="0" algn="ctr" rtl="0">
              <a:spcBef>
                <a:spcPts val="800"/>
              </a:spcBef>
              <a:spcAft>
                <a:spcPts val="0"/>
              </a:spcAft>
              <a:buNone/>
            </a:pPr>
            <a:r>
              <a:rPr lang="en" sz="2700" dirty="0"/>
              <a:t>Myth #1- </a:t>
            </a:r>
          </a:p>
          <a:p>
            <a:pPr marL="0" lvl="0" indent="0" algn="ctr" rtl="0">
              <a:spcBef>
                <a:spcPts val="800"/>
              </a:spcBef>
              <a:spcAft>
                <a:spcPts val="0"/>
              </a:spcAft>
              <a:buNone/>
            </a:pPr>
            <a:r>
              <a:rPr lang="en" sz="2700" dirty="0"/>
              <a:t>MTSS is about intervention.</a:t>
            </a:r>
            <a:endParaRPr sz="2700" dirty="0"/>
          </a:p>
        </p:txBody>
      </p:sp>
      <p:sp>
        <p:nvSpPr>
          <p:cNvPr id="206" name="Google Shape;206;p35"/>
          <p:cNvSpPr txBox="1">
            <a:spLocks noGrp="1"/>
          </p:cNvSpPr>
          <p:nvPr>
            <p:ph type="body" idx="2"/>
          </p:nvPr>
        </p:nvSpPr>
        <p:spPr>
          <a:xfrm>
            <a:off x="4629150" y="1369219"/>
            <a:ext cx="3886200" cy="2565000"/>
          </a:xfrm>
          <a:prstGeom prst="rect">
            <a:avLst/>
          </a:prstGeom>
          <a:ln w="2857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lvl="0" indent="0" algn="ctr" rtl="0">
              <a:spcBef>
                <a:spcPts val="800"/>
              </a:spcBef>
              <a:spcAft>
                <a:spcPts val="0"/>
              </a:spcAft>
              <a:buNone/>
            </a:pPr>
            <a:r>
              <a:rPr lang="en"/>
              <a:t>MTSS emphasizes that a strong Tier 1 (core) is the foundational curriculum and instruction for all students and is the opportunity to have the largest impact of student achievement.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3404</TotalTime>
  <Words>6806</Words>
  <Application>Microsoft Macintosh PowerPoint</Application>
  <PresentationFormat>On-screen Show (16:9)</PresentationFormat>
  <Paragraphs>506</Paragraphs>
  <Slides>36</Slides>
  <Notes>36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Arial</vt:lpstr>
      <vt:lpstr>Bree Serif</vt:lpstr>
      <vt:lpstr>Calibri</vt:lpstr>
      <vt:lpstr>Noto Sans Symbols</vt:lpstr>
      <vt:lpstr>Oswald</vt:lpstr>
      <vt:lpstr>Poppins</vt:lpstr>
      <vt:lpstr>Simple Light</vt:lpstr>
      <vt:lpstr>Office Theme</vt:lpstr>
      <vt:lpstr>MTSS Overview</vt:lpstr>
      <vt:lpstr>Objectives for Today</vt:lpstr>
      <vt:lpstr>PowerPoint Presentation</vt:lpstr>
      <vt:lpstr>Rationale Statement for MTSS</vt:lpstr>
      <vt:lpstr>PowerPoint Presentation</vt:lpstr>
      <vt:lpstr>Effect Size Meta-Analysis</vt:lpstr>
      <vt:lpstr>Effectiveness of a Tiered System of Supports 1.07 Effect Size (0.40 = hinge point)</vt:lpstr>
      <vt:lpstr>PowerPoint Presentation</vt:lpstr>
      <vt:lpstr>MTSS Myth #1</vt:lpstr>
      <vt:lpstr>MTSS Myth #2</vt:lpstr>
      <vt:lpstr>MTSS Myth #3</vt:lpstr>
      <vt:lpstr>MTSS Myth #4</vt:lpstr>
      <vt:lpstr>MTSS Myth #5</vt:lpstr>
      <vt:lpstr>MTSS Myth #6</vt:lpstr>
      <vt:lpstr>What is Kansas MTSS?</vt:lpstr>
      <vt:lpstr>Instructional Focus for 2021-2022</vt:lpstr>
      <vt:lpstr>What do you see here?</vt:lpstr>
      <vt:lpstr>PowerPoint Presentation</vt:lpstr>
      <vt:lpstr>PowerPoint Presentation</vt:lpstr>
      <vt:lpstr>PowerPoint Presentation</vt:lpstr>
      <vt:lpstr>What is a Universal Screener?</vt:lpstr>
      <vt:lpstr>PowerPoint Presentation</vt:lpstr>
      <vt:lpstr>Vision for Assessment and Data in KCKPS</vt:lpstr>
      <vt:lpstr>PowerPoint Presentation</vt:lpstr>
      <vt:lpstr>Curriculum and Instruction for Tier 1  (ALL)</vt:lpstr>
      <vt:lpstr>PowerPoint Presentation</vt:lpstr>
      <vt:lpstr>PowerPoint Presentation</vt:lpstr>
      <vt:lpstr>PowerPoint Presentation</vt:lpstr>
      <vt:lpstr>Every leader at every level is responsible for every student.</vt:lpstr>
      <vt:lpstr>PowerPoint Presentation</vt:lpstr>
      <vt:lpstr>PowerPoint Presentation</vt:lpstr>
      <vt:lpstr>Language Essentials for Teachers of Reading and Spelling (EC-5 Only)</vt:lpstr>
      <vt:lpstr>PowerPoint Presentation</vt:lpstr>
      <vt:lpstr>Kansas MTSS and Alignment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MTSS Overview</dc:title>
  <cp:lastModifiedBy>Microsoft Office User</cp:lastModifiedBy>
  <cp:revision>20</cp:revision>
  <cp:lastPrinted>2021-07-28T15:30:23Z</cp:lastPrinted>
  <dcterms:modified xsi:type="dcterms:W3CDTF">2021-08-05T17:29:08Z</dcterms:modified>
</cp:coreProperties>
</file>