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8"/>
  </p:handoutMasterIdLst>
  <p:sldIdLst>
    <p:sldId id="256" r:id="rId2"/>
    <p:sldId id="257" r:id="rId3"/>
    <p:sldId id="288" r:id="rId4"/>
    <p:sldId id="287" r:id="rId5"/>
    <p:sldId id="258" r:id="rId6"/>
    <p:sldId id="259" r:id="rId7"/>
    <p:sldId id="260" r:id="rId8"/>
    <p:sldId id="261" r:id="rId9"/>
    <p:sldId id="262" r:id="rId10"/>
    <p:sldId id="263" r:id="rId11"/>
    <p:sldId id="271" r:id="rId12"/>
    <p:sldId id="264" r:id="rId13"/>
    <p:sldId id="265" r:id="rId14"/>
    <p:sldId id="266" r:id="rId15"/>
    <p:sldId id="267" r:id="rId16"/>
    <p:sldId id="268" r:id="rId17"/>
    <p:sldId id="269" r:id="rId18"/>
    <p:sldId id="270" r:id="rId19"/>
    <p:sldId id="272" r:id="rId20"/>
    <p:sldId id="273" r:id="rId21"/>
    <p:sldId id="274" r:id="rId22"/>
    <p:sldId id="276" r:id="rId23"/>
    <p:sldId id="277" r:id="rId24"/>
    <p:sldId id="278" r:id="rId25"/>
    <p:sldId id="283" r:id="rId26"/>
    <p:sldId id="286" r:id="rId27"/>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autoAdjust="0"/>
    <p:restoredTop sz="94660"/>
  </p:normalViewPr>
  <p:slideViewPr>
    <p:cSldViewPr snapToGrid="0">
      <p:cViewPr varScale="1">
        <p:scale>
          <a:sx n="116" d="100"/>
          <a:sy n="116" d="100"/>
        </p:scale>
        <p:origin x="3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E0E187AB-31FF-46F2-B021-4C50D8032895}" type="datetimeFigureOut">
              <a:rPr lang="en-US" smtClean="0"/>
              <a:t>1/13/2017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42AC8A0C-20E2-4CB2-BCDD-DB33B0547406}" type="slidenum">
              <a:rPr lang="en-US" smtClean="0"/>
              <a:t>‹#›</a:t>
            </a:fld>
            <a:endParaRPr lang="en-US"/>
          </a:p>
        </p:txBody>
      </p:sp>
    </p:spTree>
    <p:extLst>
      <p:ext uri="{BB962C8B-B14F-4D97-AF65-F5344CB8AC3E}">
        <p14:creationId xmlns:p14="http://schemas.microsoft.com/office/powerpoint/2010/main" val="30669909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1/13/2017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kiteassessments.org/sites/default/files/KITE_files/TDE%2005%20Educator%20Guide.pdf" TargetMode="External"/><Relationship Id="rId2" Type="http://schemas.openxmlformats.org/officeDocument/2006/relationships/hyperlink" Target="mailto:kite-support@k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sassessments.org/sites/default/files/documents/Accessing_KITE_Client_Interactive_Demos_K-ELPA.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65019"/>
            <a:ext cx="9498880" cy="3429188"/>
          </a:xfrm>
        </p:spPr>
        <p:txBody>
          <a:bodyPr>
            <a:normAutofit fontScale="90000"/>
          </a:bodyPr>
          <a:lstStyle/>
          <a:p>
            <a:r>
              <a:rPr lang="en-US" dirty="0" smtClean="0"/>
              <a:t>SPRING 2017 ELL student English Proficiency Exam (K-ELPA)</a:t>
            </a:r>
            <a:br>
              <a:rPr lang="en-US" dirty="0" smtClean="0"/>
            </a:br>
            <a:r>
              <a:rPr lang="en-US" dirty="0" smtClean="0"/>
              <a:t/>
            </a:r>
            <a:br>
              <a:rPr lang="en-US" dirty="0" smtClean="0"/>
            </a:br>
            <a:r>
              <a:rPr lang="en-US" dirty="0" smtClean="0"/>
              <a:t>KITE CLIENT/</a:t>
            </a:r>
            <a:br>
              <a:rPr lang="en-US" dirty="0" smtClean="0"/>
            </a:br>
            <a:r>
              <a:rPr lang="en-US" dirty="0" smtClean="0"/>
              <a:t>Student Testing Interface</a:t>
            </a:r>
            <a:endParaRPr lang="en-US" dirty="0"/>
          </a:p>
        </p:txBody>
      </p:sp>
      <p:sp>
        <p:nvSpPr>
          <p:cNvPr id="3" name="Subtitle 2"/>
          <p:cNvSpPr>
            <a:spLocks noGrp="1"/>
          </p:cNvSpPr>
          <p:nvPr>
            <p:ph type="subTitle" idx="1"/>
          </p:nvPr>
        </p:nvSpPr>
        <p:spPr>
          <a:xfrm>
            <a:off x="684211" y="4604952"/>
            <a:ext cx="6400800" cy="1573427"/>
          </a:xfrm>
        </p:spPr>
        <p:txBody>
          <a:bodyPr/>
          <a:lstStyle/>
          <a:p>
            <a:r>
              <a:rPr lang="en-US" dirty="0"/>
              <a:t>Presentation Template for Building Training</a:t>
            </a:r>
          </a:p>
          <a:p>
            <a:r>
              <a:rPr lang="en-US" dirty="0"/>
              <a:t>David Rand, Director DERA</a:t>
            </a:r>
          </a:p>
          <a:p>
            <a:endParaRPr lang="en-US" dirty="0"/>
          </a:p>
        </p:txBody>
      </p:sp>
    </p:spTree>
    <p:extLst>
      <p:ext uri="{BB962C8B-B14F-4D97-AF65-F5344CB8AC3E}">
        <p14:creationId xmlns:p14="http://schemas.microsoft.com/office/powerpoint/2010/main" val="2076010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normAutofit fontScale="90000"/>
          </a:bodyPr>
          <a:lstStyle/>
          <a:p>
            <a:pPr algn="ctr"/>
            <a:r>
              <a:rPr lang="en-US" dirty="0" smtClean="0"/>
              <a:t>Quick Start Guide</a:t>
            </a:r>
            <a:br>
              <a:rPr lang="en-US" dirty="0" smtClean="0"/>
            </a:br>
            <a:r>
              <a:rPr lang="en-US" dirty="0" smtClean="0"/>
              <a:t>Starting a Test</a:t>
            </a:r>
            <a:endParaRPr lang="en-US" dirty="0"/>
          </a:p>
        </p:txBody>
      </p:sp>
      <p:sp>
        <p:nvSpPr>
          <p:cNvPr id="3" name="Content Placeholder 2"/>
          <p:cNvSpPr>
            <a:spLocks noGrp="1"/>
          </p:cNvSpPr>
          <p:nvPr>
            <p:ph idx="1"/>
          </p:nvPr>
        </p:nvSpPr>
        <p:spPr>
          <a:xfrm>
            <a:off x="290947" y="1468581"/>
            <a:ext cx="11526980" cy="1828801"/>
          </a:xfrm>
        </p:spPr>
        <p:txBody>
          <a:bodyPr>
            <a:normAutofit/>
          </a:bodyPr>
          <a:lstStyle/>
          <a:p>
            <a:r>
              <a:rPr lang="en-US" sz="2800" dirty="0" smtClean="0"/>
              <a:t>Step 4 - Enter the appropriate ‘Daily Access Code’ for the scheduled domain being tested</a:t>
            </a:r>
          </a:p>
          <a:p>
            <a:pPr lvl="1"/>
            <a:r>
              <a:rPr lang="en-US" sz="2600" dirty="0" smtClean="0"/>
              <a:t>***Schools will be provided daily codes in advance of testing***</a:t>
            </a:r>
            <a:endParaRPr lang="en-US" sz="2200" dirty="0"/>
          </a:p>
        </p:txBody>
      </p:sp>
      <p:pic>
        <p:nvPicPr>
          <p:cNvPr id="4" name="Picture 3"/>
          <p:cNvPicPr>
            <a:picLocks noChangeAspect="1"/>
          </p:cNvPicPr>
          <p:nvPr/>
        </p:nvPicPr>
        <p:blipFill>
          <a:blip r:embed="rId2"/>
          <a:stretch>
            <a:fillRect/>
          </a:stretch>
        </p:blipFill>
        <p:spPr>
          <a:xfrm>
            <a:off x="3002116" y="3681268"/>
            <a:ext cx="5636026" cy="2044700"/>
          </a:xfrm>
          <a:prstGeom prst="rect">
            <a:avLst/>
          </a:prstGeom>
        </p:spPr>
      </p:pic>
    </p:spTree>
    <p:extLst>
      <p:ext uri="{BB962C8B-B14F-4D97-AF65-F5344CB8AC3E}">
        <p14:creationId xmlns:p14="http://schemas.microsoft.com/office/powerpoint/2010/main" val="3977787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Sound and Recording Check - Listening</a:t>
            </a:r>
            <a:endParaRPr lang="en-US" dirty="0"/>
          </a:p>
        </p:txBody>
      </p:sp>
      <p:sp>
        <p:nvSpPr>
          <p:cNvPr id="3" name="Content Placeholder 2"/>
          <p:cNvSpPr>
            <a:spLocks noGrp="1"/>
          </p:cNvSpPr>
          <p:nvPr>
            <p:ph idx="1"/>
          </p:nvPr>
        </p:nvSpPr>
        <p:spPr>
          <a:xfrm>
            <a:off x="197708" y="1343891"/>
            <a:ext cx="11634074" cy="1731818"/>
          </a:xfrm>
        </p:spPr>
        <p:txBody>
          <a:bodyPr>
            <a:noAutofit/>
          </a:bodyPr>
          <a:lstStyle/>
          <a:p>
            <a:r>
              <a:rPr lang="en-US" sz="2400" dirty="0" smtClean="0"/>
              <a:t>For the Listening domain only, students will be prompted to test the sound and recording volumes and should follow directions on screen</a:t>
            </a:r>
          </a:p>
        </p:txBody>
      </p:sp>
      <p:pic>
        <p:nvPicPr>
          <p:cNvPr id="7" name="Picture 6"/>
          <p:cNvPicPr>
            <a:picLocks noChangeAspect="1"/>
          </p:cNvPicPr>
          <p:nvPr/>
        </p:nvPicPr>
        <p:blipFill>
          <a:blip r:embed="rId2"/>
          <a:stretch>
            <a:fillRect/>
          </a:stretch>
        </p:blipFill>
        <p:spPr>
          <a:xfrm>
            <a:off x="2552673" y="3075709"/>
            <a:ext cx="6924144" cy="2560097"/>
          </a:xfrm>
          <a:prstGeom prst="rect">
            <a:avLst/>
          </a:prstGeom>
        </p:spPr>
      </p:pic>
    </p:spTree>
    <p:extLst>
      <p:ext uri="{BB962C8B-B14F-4D97-AF65-F5344CB8AC3E}">
        <p14:creationId xmlns:p14="http://schemas.microsoft.com/office/powerpoint/2010/main" val="2951107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normAutofit fontScale="90000"/>
          </a:bodyPr>
          <a:lstStyle/>
          <a:p>
            <a:pPr algn="ctr"/>
            <a:r>
              <a:rPr lang="en-US" dirty="0" smtClean="0"/>
              <a:t>Quick Start Guide</a:t>
            </a:r>
            <a:br>
              <a:rPr lang="en-US" dirty="0" smtClean="0"/>
            </a:br>
            <a:r>
              <a:rPr lang="en-US" dirty="0" smtClean="0"/>
              <a:t>Starting a Test</a:t>
            </a:r>
            <a:endParaRPr lang="en-US" dirty="0"/>
          </a:p>
        </p:txBody>
      </p:sp>
      <p:sp>
        <p:nvSpPr>
          <p:cNvPr id="3" name="Content Placeholder 2"/>
          <p:cNvSpPr>
            <a:spLocks noGrp="1"/>
          </p:cNvSpPr>
          <p:nvPr>
            <p:ph idx="1"/>
          </p:nvPr>
        </p:nvSpPr>
        <p:spPr>
          <a:xfrm>
            <a:off x="290946" y="1468582"/>
            <a:ext cx="11579778" cy="1371600"/>
          </a:xfrm>
        </p:spPr>
        <p:txBody>
          <a:bodyPr>
            <a:noAutofit/>
          </a:bodyPr>
          <a:lstStyle/>
          <a:p>
            <a:r>
              <a:rPr lang="en-US" sz="2800" dirty="0" smtClean="0"/>
              <a:t>Step 5 – Students read test directions and click ‘Begin’/‘Next’</a:t>
            </a:r>
          </a:p>
          <a:p>
            <a:pPr lvl="1"/>
            <a:r>
              <a:rPr lang="en-US" sz="2000" dirty="0" smtClean="0"/>
              <a:t>*NOTE – Test directions can be accessed at any time by navigating to the 1</a:t>
            </a:r>
            <a:r>
              <a:rPr lang="en-US" sz="2000" baseline="30000" dirty="0" smtClean="0"/>
              <a:t>st</a:t>
            </a:r>
            <a:r>
              <a:rPr lang="en-US" sz="2000" dirty="0" smtClean="0"/>
              <a:t> question and clicking ‘Go Back’ and are separate from teacher script in the Examiner’s Manual</a:t>
            </a:r>
            <a:endParaRPr lang="en-US" sz="2000" dirty="0"/>
          </a:p>
        </p:txBody>
      </p:sp>
      <p:pic>
        <p:nvPicPr>
          <p:cNvPr id="5" name="Picture 4"/>
          <p:cNvPicPr>
            <a:picLocks noChangeAspect="1"/>
          </p:cNvPicPr>
          <p:nvPr/>
        </p:nvPicPr>
        <p:blipFill>
          <a:blip r:embed="rId2"/>
          <a:stretch>
            <a:fillRect/>
          </a:stretch>
        </p:blipFill>
        <p:spPr>
          <a:xfrm>
            <a:off x="2609039" y="3064849"/>
            <a:ext cx="6973923" cy="3299533"/>
          </a:xfrm>
          <a:prstGeom prst="rect">
            <a:avLst/>
          </a:prstGeom>
        </p:spPr>
      </p:pic>
    </p:spTree>
    <p:extLst>
      <p:ext uri="{BB962C8B-B14F-4D97-AF65-F5344CB8AC3E}">
        <p14:creationId xmlns:p14="http://schemas.microsoft.com/office/powerpoint/2010/main" val="196091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normAutofit fontScale="90000"/>
          </a:bodyPr>
          <a:lstStyle/>
          <a:p>
            <a:pPr algn="ctr"/>
            <a:r>
              <a:rPr lang="en-US" dirty="0" smtClean="0"/>
              <a:t>Quick Start Guide</a:t>
            </a:r>
            <a:br>
              <a:rPr lang="en-US" dirty="0" smtClean="0"/>
            </a:br>
            <a:r>
              <a:rPr lang="en-US" dirty="0" smtClean="0"/>
              <a:t>Navigating Through KITE</a:t>
            </a:r>
            <a:endParaRPr lang="en-US" dirty="0"/>
          </a:p>
        </p:txBody>
      </p:sp>
      <p:sp>
        <p:nvSpPr>
          <p:cNvPr id="3" name="Content Placeholder 2"/>
          <p:cNvSpPr>
            <a:spLocks noGrp="1"/>
          </p:cNvSpPr>
          <p:nvPr>
            <p:ph idx="1"/>
          </p:nvPr>
        </p:nvSpPr>
        <p:spPr>
          <a:xfrm>
            <a:off x="457201" y="1468582"/>
            <a:ext cx="4364180" cy="4890654"/>
          </a:xfrm>
        </p:spPr>
        <p:txBody>
          <a:bodyPr>
            <a:noAutofit/>
          </a:bodyPr>
          <a:lstStyle/>
          <a:p>
            <a:r>
              <a:rPr lang="en-US" sz="2400" dirty="0" smtClean="0"/>
              <a:t>This is an example of the main test window</a:t>
            </a:r>
          </a:p>
          <a:p>
            <a:r>
              <a:rPr lang="en-US" sz="2400" dirty="0" smtClean="0"/>
              <a:t>Navigation Bar at top of screen used to jump directly to a question</a:t>
            </a:r>
          </a:p>
          <a:p>
            <a:r>
              <a:rPr lang="en-US" sz="2400" dirty="0" smtClean="0"/>
              <a:t>Toolbox on left side of screen provides available tools for use</a:t>
            </a:r>
          </a:p>
          <a:p>
            <a:r>
              <a:rPr lang="en-US" sz="2400" dirty="0" smtClean="0"/>
              <a:t>TTS (if available) and Navigation Buttons at bottom of screen</a:t>
            </a:r>
            <a:endParaRPr lang="en-US" sz="1600" dirty="0"/>
          </a:p>
        </p:txBody>
      </p:sp>
      <p:pic>
        <p:nvPicPr>
          <p:cNvPr id="4" name="Picture 3"/>
          <p:cNvPicPr>
            <a:picLocks noChangeAspect="1"/>
          </p:cNvPicPr>
          <p:nvPr/>
        </p:nvPicPr>
        <p:blipFill>
          <a:blip r:embed="rId2"/>
          <a:stretch>
            <a:fillRect/>
          </a:stretch>
        </p:blipFill>
        <p:spPr>
          <a:xfrm>
            <a:off x="5169879" y="1468582"/>
            <a:ext cx="6551066" cy="3110345"/>
          </a:xfrm>
          <a:prstGeom prst="rect">
            <a:avLst/>
          </a:prstGeom>
        </p:spPr>
      </p:pic>
      <p:sp>
        <p:nvSpPr>
          <p:cNvPr id="8" name="Content Placeholder 2"/>
          <p:cNvSpPr txBox="1">
            <a:spLocks/>
          </p:cNvSpPr>
          <p:nvPr/>
        </p:nvSpPr>
        <p:spPr>
          <a:xfrm>
            <a:off x="5169879" y="4692757"/>
            <a:ext cx="6648048" cy="155564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dirty="0" smtClean="0"/>
              <a:t>Help Icon and flag that can be used to mark question for review before finishing test in top right hand corner of screen</a:t>
            </a:r>
          </a:p>
          <a:p>
            <a:pPr lvl="1"/>
            <a:r>
              <a:rPr lang="en-US" sz="1600" dirty="0" smtClean="0"/>
              <a:t>NOTE – Help icon may not be available on all questions</a:t>
            </a:r>
            <a:endParaRPr lang="en-US" sz="1600" dirty="0"/>
          </a:p>
        </p:txBody>
      </p:sp>
    </p:spTree>
    <p:extLst>
      <p:ext uri="{BB962C8B-B14F-4D97-AF65-F5344CB8AC3E}">
        <p14:creationId xmlns:p14="http://schemas.microsoft.com/office/powerpoint/2010/main" val="58670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normAutofit fontScale="90000"/>
          </a:bodyPr>
          <a:lstStyle/>
          <a:p>
            <a:pPr algn="ctr"/>
            <a:r>
              <a:rPr lang="en-US" dirty="0" smtClean="0"/>
              <a:t>Quick Start Guide</a:t>
            </a:r>
            <a:br>
              <a:rPr lang="en-US" dirty="0" smtClean="0"/>
            </a:br>
            <a:r>
              <a:rPr lang="en-US" dirty="0" smtClean="0"/>
              <a:t>Toolbox</a:t>
            </a:r>
            <a:endParaRPr lang="en-US" dirty="0"/>
          </a:p>
        </p:txBody>
      </p:sp>
      <p:sp>
        <p:nvSpPr>
          <p:cNvPr id="3" name="Content Placeholder 2"/>
          <p:cNvSpPr>
            <a:spLocks noGrp="1"/>
          </p:cNvSpPr>
          <p:nvPr>
            <p:ph idx="1"/>
          </p:nvPr>
        </p:nvSpPr>
        <p:spPr>
          <a:xfrm>
            <a:off x="374822" y="1735468"/>
            <a:ext cx="5749636" cy="3657225"/>
          </a:xfrm>
        </p:spPr>
        <p:txBody>
          <a:bodyPr>
            <a:noAutofit/>
          </a:bodyPr>
          <a:lstStyle/>
          <a:p>
            <a:r>
              <a:rPr lang="en-US" dirty="0" smtClean="0"/>
              <a:t>Tools available will depend on test being taken and student PNP</a:t>
            </a:r>
          </a:p>
          <a:p>
            <a:r>
              <a:rPr lang="en-US" dirty="0"/>
              <a:t>Some tools </a:t>
            </a:r>
            <a:r>
              <a:rPr lang="en-US" dirty="0" smtClean="0"/>
              <a:t>are available </a:t>
            </a:r>
            <a:r>
              <a:rPr lang="en-US" dirty="0"/>
              <a:t>for all students</a:t>
            </a:r>
          </a:p>
          <a:p>
            <a:r>
              <a:rPr lang="en-US" dirty="0" smtClean="0"/>
              <a:t>Other tools are activated in the student PNP and will only appear if they have been selected in PNP</a:t>
            </a:r>
          </a:p>
          <a:p>
            <a:r>
              <a:rPr lang="en-US" dirty="0" smtClean="0"/>
              <a:t>All tools are available for use on recommended practice test for students</a:t>
            </a:r>
            <a:endParaRPr lang="en-US" sz="1400" dirty="0"/>
          </a:p>
        </p:txBody>
      </p:sp>
      <p:pic>
        <p:nvPicPr>
          <p:cNvPr id="6" name="Picture 5"/>
          <p:cNvPicPr>
            <a:picLocks noChangeAspect="1"/>
          </p:cNvPicPr>
          <p:nvPr/>
        </p:nvPicPr>
        <p:blipFill>
          <a:blip r:embed="rId2"/>
          <a:stretch>
            <a:fillRect/>
          </a:stretch>
        </p:blipFill>
        <p:spPr>
          <a:xfrm>
            <a:off x="6473453" y="2202873"/>
            <a:ext cx="812400" cy="2781300"/>
          </a:xfrm>
          <a:prstGeom prst="rect">
            <a:avLst/>
          </a:prstGeom>
        </p:spPr>
      </p:pic>
      <p:pic>
        <p:nvPicPr>
          <p:cNvPr id="7" name="Picture 6"/>
          <p:cNvPicPr>
            <a:picLocks noChangeAspect="1"/>
          </p:cNvPicPr>
          <p:nvPr/>
        </p:nvPicPr>
        <p:blipFill>
          <a:blip r:embed="rId3"/>
          <a:stretch>
            <a:fillRect/>
          </a:stretch>
        </p:blipFill>
        <p:spPr>
          <a:xfrm>
            <a:off x="8910218" y="2154382"/>
            <a:ext cx="2132550" cy="2819400"/>
          </a:xfrm>
          <a:prstGeom prst="rect">
            <a:avLst/>
          </a:prstGeom>
        </p:spPr>
      </p:pic>
      <p:sp>
        <p:nvSpPr>
          <p:cNvPr id="9" name="Right Arrow 8"/>
          <p:cNvSpPr/>
          <p:nvPr/>
        </p:nvSpPr>
        <p:spPr>
          <a:xfrm>
            <a:off x="7397771" y="3307772"/>
            <a:ext cx="1400529" cy="51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035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2052258"/>
            <a:ext cx="11485418" cy="142859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dirty="0" smtClean="0"/>
              <a:t>As questions are answered, they will turn green with checkmark below</a:t>
            </a:r>
          </a:p>
          <a:p>
            <a:endParaRPr lang="en-US" sz="2400" dirty="0" smtClean="0"/>
          </a:p>
          <a:p>
            <a:r>
              <a:rPr lang="en-US" sz="2400" dirty="0" smtClean="0"/>
              <a:t>Any question marked for review will turn blue with flag below</a:t>
            </a:r>
          </a:p>
        </p:txBody>
      </p:sp>
      <p:sp>
        <p:nvSpPr>
          <p:cNvPr id="2" name="Title 1"/>
          <p:cNvSpPr>
            <a:spLocks noGrp="1"/>
          </p:cNvSpPr>
          <p:nvPr>
            <p:ph type="title"/>
          </p:nvPr>
        </p:nvSpPr>
        <p:spPr>
          <a:xfrm>
            <a:off x="1455948" y="193243"/>
            <a:ext cx="8534400" cy="627475"/>
          </a:xfrm>
        </p:spPr>
        <p:txBody>
          <a:bodyPr>
            <a:normAutofit fontScale="90000"/>
          </a:bodyPr>
          <a:lstStyle/>
          <a:p>
            <a:pPr algn="ctr"/>
            <a:r>
              <a:rPr lang="en-US" dirty="0" smtClean="0"/>
              <a:t>Quick Start Guide - Navigation Bar</a:t>
            </a:r>
            <a:endParaRPr lang="en-US" dirty="0"/>
          </a:p>
        </p:txBody>
      </p:sp>
      <p:sp>
        <p:nvSpPr>
          <p:cNvPr id="3" name="Content Placeholder 2"/>
          <p:cNvSpPr>
            <a:spLocks noGrp="1"/>
          </p:cNvSpPr>
          <p:nvPr>
            <p:ph idx="1"/>
          </p:nvPr>
        </p:nvSpPr>
        <p:spPr>
          <a:xfrm>
            <a:off x="457200" y="637999"/>
            <a:ext cx="11485418" cy="817418"/>
          </a:xfrm>
        </p:spPr>
        <p:txBody>
          <a:bodyPr>
            <a:noAutofit/>
          </a:bodyPr>
          <a:lstStyle/>
          <a:p>
            <a:r>
              <a:rPr lang="en-US" sz="2400" dirty="0" smtClean="0"/>
              <a:t>Current question shows white background with triangle pointed down</a:t>
            </a:r>
          </a:p>
        </p:txBody>
      </p:sp>
      <p:pic>
        <p:nvPicPr>
          <p:cNvPr id="4" name="Picture 3"/>
          <p:cNvPicPr>
            <a:picLocks noChangeAspect="1"/>
          </p:cNvPicPr>
          <p:nvPr/>
        </p:nvPicPr>
        <p:blipFill>
          <a:blip r:embed="rId2"/>
          <a:stretch>
            <a:fillRect/>
          </a:stretch>
        </p:blipFill>
        <p:spPr>
          <a:xfrm>
            <a:off x="1872499" y="1304212"/>
            <a:ext cx="8428651" cy="749300"/>
          </a:xfrm>
          <a:prstGeom prst="rect">
            <a:avLst/>
          </a:prstGeom>
        </p:spPr>
      </p:pic>
      <p:pic>
        <p:nvPicPr>
          <p:cNvPr id="8" name="Picture 7"/>
          <p:cNvPicPr>
            <a:picLocks noChangeAspect="1"/>
          </p:cNvPicPr>
          <p:nvPr/>
        </p:nvPicPr>
        <p:blipFill>
          <a:blip r:embed="rId3"/>
          <a:stretch>
            <a:fillRect/>
          </a:stretch>
        </p:blipFill>
        <p:spPr>
          <a:xfrm>
            <a:off x="1923274" y="2499853"/>
            <a:ext cx="8377876" cy="533400"/>
          </a:xfrm>
          <a:prstGeom prst="rect">
            <a:avLst/>
          </a:prstGeom>
        </p:spPr>
      </p:pic>
      <p:pic>
        <p:nvPicPr>
          <p:cNvPr id="11" name="Picture 10"/>
          <p:cNvPicPr>
            <a:picLocks noChangeAspect="1"/>
          </p:cNvPicPr>
          <p:nvPr/>
        </p:nvPicPr>
        <p:blipFill>
          <a:blip r:embed="rId4"/>
          <a:stretch>
            <a:fillRect/>
          </a:stretch>
        </p:blipFill>
        <p:spPr>
          <a:xfrm>
            <a:off x="1923274" y="3471697"/>
            <a:ext cx="8327101" cy="533400"/>
          </a:xfrm>
          <a:prstGeom prst="rect">
            <a:avLst/>
          </a:prstGeom>
        </p:spPr>
      </p:pic>
      <p:sp>
        <p:nvSpPr>
          <p:cNvPr id="9" name="Content Placeholder 2"/>
          <p:cNvSpPr txBox="1">
            <a:spLocks/>
          </p:cNvSpPr>
          <p:nvPr/>
        </p:nvSpPr>
        <p:spPr>
          <a:xfrm>
            <a:off x="457200" y="4005097"/>
            <a:ext cx="10986655" cy="91407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dirty="0" smtClean="0"/>
              <a:t>Pages with audio tracks and/or images associated with questions (media) are indicated with an icon</a:t>
            </a:r>
          </a:p>
        </p:txBody>
      </p:sp>
      <p:pic>
        <p:nvPicPr>
          <p:cNvPr id="5" name="Picture 4"/>
          <p:cNvPicPr>
            <a:picLocks noChangeAspect="1"/>
          </p:cNvPicPr>
          <p:nvPr/>
        </p:nvPicPr>
        <p:blipFill>
          <a:blip r:embed="rId5"/>
          <a:stretch>
            <a:fillRect/>
          </a:stretch>
        </p:blipFill>
        <p:spPr>
          <a:xfrm>
            <a:off x="1102909" y="5308201"/>
            <a:ext cx="4685714" cy="847619"/>
          </a:xfrm>
          <a:prstGeom prst="rect">
            <a:avLst/>
          </a:prstGeom>
        </p:spPr>
      </p:pic>
      <p:pic>
        <p:nvPicPr>
          <p:cNvPr id="6" name="Picture 5"/>
          <p:cNvPicPr>
            <a:picLocks noChangeAspect="1"/>
          </p:cNvPicPr>
          <p:nvPr/>
        </p:nvPicPr>
        <p:blipFill>
          <a:blip r:embed="rId6"/>
          <a:stretch>
            <a:fillRect/>
          </a:stretch>
        </p:blipFill>
        <p:spPr>
          <a:xfrm>
            <a:off x="6434331" y="4535322"/>
            <a:ext cx="5009524" cy="2009524"/>
          </a:xfrm>
          <a:prstGeom prst="rect">
            <a:avLst/>
          </a:prstGeom>
        </p:spPr>
      </p:pic>
    </p:spTree>
    <p:extLst>
      <p:ext uri="{BB962C8B-B14F-4D97-AF65-F5344CB8AC3E}">
        <p14:creationId xmlns:p14="http://schemas.microsoft.com/office/powerpoint/2010/main" val="478238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Flagging a Question – Mark for Review</a:t>
            </a:r>
            <a:endParaRPr lang="en-US" dirty="0"/>
          </a:p>
        </p:txBody>
      </p:sp>
      <p:sp>
        <p:nvSpPr>
          <p:cNvPr id="3" name="Content Placeholder 2"/>
          <p:cNvSpPr>
            <a:spLocks noGrp="1"/>
          </p:cNvSpPr>
          <p:nvPr>
            <p:ph idx="1"/>
          </p:nvPr>
        </p:nvSpPr>
        <p:spPr>
          <a:xfrm>
            <a:off x="457200" y="1385456"/>
            <a:ext cx="6123709" cy="5167744"/>
          </a:xfrm>
        </p:spPr>
        <p:txBody>
          <a:bodyPr>
            <a:noAutofit/>
          </a:bodyPr>
          <a:lstStyle/>
          <a:p>
            <a:r>
              <a:rPr lang="en-US" sz="2400" dirty="0" smtClean="0"/>
              <a:t>Students can mark a question to review for later by clicking on the flag in the top right hand corner of the screen</a:t>
            </a:r>
          </a:p>
          <a:p>
            <a:endParaRPr lang="en-US" sz="2400" dirty="0"/>
          </a:p>
          <a:p>
            <a:endParaRPr lang="en-US" sz="2400" dirty="0" smtClean="0"/>
          </a:p>
          <a:p>
            <a:r>
              <a:rPr lang="en-US" sz="2400" dirty="0" smtClean="0"/>
              <a:t>In addition to turning blue in the navigation bar; questions marked for review will be marked on the ‘Review and End’ screen</a:t>
            </a:r>
          </a:p>
        </p:txBody>
      </p:sp>
      <p:pic>
        <p:nvPicPr>
          <p:cNvPr id="6" name="Picture 5"/>
          <p:cNvPicPr>
            <a:picLocks noChangeAspect="1"/>
          </p:cNvPicPr>
          <p:nvPr/>
        </p:nvPicPr>
        <p:blipFill>
          <a:blip r:embed="rId2"/>
          <a:stretch>
            <a:fillRect/>
          </a:stretch>
        </p:blipFill>
        <p:spPr>
          <a:xfrm>
            <a:off x="9030096" y="1493476"/>
            <a:ext cx="2607724" cy="1883114"/>
          </a:xfrm>
          <a:prstGeom prst="rect">
            <a:avLst/>
          </a:prstGeom>
        </p:spPr>
      </p:pic>
      <p:pic>
        <p:nvPicPr>
          <p:cNvPr id="12" name="Picture 11"/>
          <p:cNvPicPr>
            <a:picLocks noChangeAspect="1"/>
          </p:cNvPicPr>
          <p:nvPr/>
        </p:nvPicPr>
        <p:blipFill>
          <a:blip r:embed="rId3"/>
          <a:stretch>
            <a:fillRect/>
          </a:stretch>
        </p:blipFill>
        <p:spPr>
          <a:xfrm>
            <a:off x="3310719" y="3518131"/>
            <a:ext cx="8327101" cy="533400"/>
          </a:xfrm>
          <a:prstGeom prst="rect">
            <a:avLst/>
          </a:prstGeom>
        </p:spPr>
      </p:pic>
      <p:pic>
        <p:nvPicPr>
          <p:cNvPr id="7" name="Picture 6"/>
          <p:cNvPicPr>
            <a:picLocks noChangeAspect="1"/>
          </p:cNvPicPr>
          <p:nvPr/>
        </p:nvPicPr>
        <p:blipFill>
          <a:blip r:embed="rId4"/>
          <a:stretch>
            <a:fillRect/>
          </a:stretch>
        </p:blipFill>
        <p:spPr>
          <a:xfrm>
            <a:off x="6963973" y="4193072"/>
            <a:ext cx="4673847" cy="2373499"/>
          </a:xfrm>
          <a:prstGeom prst="rect">
            <a:avLst/>
          </a:prstGeom>
        </p:spPr>
      </p:pic>
    </p:spTree>
    <p:extLst>
      <p:ext uri="{BB962C8B-B14F-4D97-AF65-F5344CB8AC3E}">
        <p14:creationId xmlns:p14="http://schemas.microsoft.com/office/powerpoint/2010/main" val="2720266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Help Button</a:t>
            </a:r>
            <a:endParaRPr lang="en-US" dirty="0"/>
          </a:p>
        </p:txBody>
      </p:sp>
      <p:sp>
        <p:nvSpPr>
          <p:cNvPr id="3" name="Content Placeholder 2"/>
          <p:cNvSpPr>
            <a:spLocks noGrp="1"/>
          </p:cNvSpPr>
          <p:nvPr>
            <p:ph idx="1"/>
          </p:nvPr>
        </p:nvSpPr>
        <p:spPr>
          <a:xfrm>
            <a:off x="457201" y="1385455"/>
            <a:ext cx="3962400" cy="5001489"/>
          </a:xfrm>
        </p:spPr>
        <p:txBody>
          <a:bodyPr>
            <a:noAutofit/>
          </a:bodyPr>
          <a:lstStyle/>
          <a:p>
            <a:r>
              <a:rPr lang="en-US" sz="2400" dirty="0" smtClean="0"/>
              <a:t>When available, Help is accessible by clicking the question mark in the top right hand corner of the screen</a:t>
            </a:r>
          </a:p>
          <a:p>
            <a:r>
              <a:rPr lang="en-US" sz="2400" dirty="0" smtClean="0"/>
              <a:t>Any available help will pop up in a white box next to question mark</a:t>
            </a:r>
          </a:p>
          <a:p>
            <a:r>
              <a:rPr lang="en-US" sz="2400" dirty="0" smtClean="0"/>
              <a:t>Click blue ‘X’ to close help window</a:t>
            </a:r>
          </a:p>
        </p:txBody>
      </p:sp>
      <p:pic>
        <p:nvPicPr>
          <p:cNvPr id="4" name="Picture 3"/>
          <p:cNvPicPr>
            <a:picLocks noChangeAspect="1"/>
          </p:cNvPicPr>
          <p:nvPr/>
        </p:nvPicPr>
        <p:blipFill>
          <a:blip r:embed="rId2"/>
          <a:stretch>
            <a:fillRect/>
          </a:stretch>
        </p:blipFill>
        <p:spPr>
          <a:xfrm>
            <a:off x="4563537" y="2674504"/>
            <a:ext cx="3148051" cy="2146300"/>
          </a:xfrm>
          <a:prstGeom prst="rect">
            <a:avLst/>
          </a:prstGeom>
        </p:spPr>
      </p:pic>
      <p:pic>
        <p:nvPicPr>
          <p:cNvPr id="5" name="Picture 4"/>
          <p:cNvPicPr>
            <a:picLocks noChangeAspect="1"/>
          </p:cNvPicPr>
          <p:nvPr/>
        </p:nvPicPr>
        <p:blipFill>
          <a:blip r:embed="rId3"/>
          <a:stretch>
            <a:fillRect/>
          </a:stretch>
        </p:blipFill>
        <p:spPr>
          <a:xfrm>
            <a:off x="8747610" y="2142837"/>
            <a:ext cx="3148051" cy="2946400"/>
          </a:xfrm>
          <a:prstGeom prst="rect">
            <a:avLst/>
          </a:prstGeom>
        </p:spPr>
      </p:pic>
      <p:sp>
        <p:nvSpPr>
          <p:cNvPr id="9" name="Right Arrow 8"/>
          <p:cNvSpPr/>
          <p:nvPr/>
        </p:nvSpPr>
        <p:spPr>
          <a:xfrm>
            <a:off x="7834466" y="3491344"/>
            <a:ext cx="790265" cy="51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5111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Save as Draft</a:t>
            </a:r>
            <a:endParaRPr lang="en-US" dirty="0"/>
          </a:p>
        </p:txBody>
      </p:sp>
      <p:sp>
        <p:nvSpPr>
          <p:cNvPr id="3" name="Content Placeholder 2"/>
          <p:cNvSpPr>
            <a:spLocks noGrp="1"/>
          </p:cNvSpPr>
          <p:nvPr>
            <p:ph idx="1"/>
          </p:nvPr>
        </p:nvSpPr>
        <p:spPr>
          <a:xfrm>
            <a:off x="429491" y="1343891"/>
            <a:ext cx="6137564" cy="4987636"/>
          </a:xfrm>
        </p:spPr>
        <p:txBody>
          <a:bodyPr>
            <a:noAutofit/>
          </a:bodyPr>
          <a:lstStyle/>
          <a:p>
            <a:r>
              <a:rPr lang="en-US" sz="2400" dirty="0" smtClean="0"/>
              <a:t>When available, ‘Save as Draft’ allows students to save test answers without submitting or completing the test</a:t>
            </a:r>
          </a:p>
          <a:p>
            <a:r>
              <a:rPr lang="en-US" sz="2400" dirty="0" smtClean="0"/>
              <a:t>Allows students to return to the test to complete at another time</a:t>
            </a:r>
          </a:p>
          <a:p>
            <a:r>
              <a:rPr lang="en-US" sz="2400" dirty="0" smtClean="0"/>
              <a:t>Would be applicable for students with approved accommodations to test over multiple test sessions or students still testing at the end of a school day</a:t>
            </a:r>
          </a:p>
          <a:p>
            <a:r>
              <a:rPr lang="en-US" sz="2400" dirty="0" smtClean="0"/>
              <a:t>Still requires reactivation if test is not re-started within time limit</a:t>
            </a:r>
          </a:p>
        </p:txBody>
      </p:sp>
      <p:pic>
        <p:nvPicPr>
          <p:cNvPr id="7" name="Picture 6"/>
          <p:cNvPicPr>
            <a:picLocks noChangeAspect="1"/>
          </p:cNvPicPr>
          <p:nvPr/>
        </p:nvPicPr>
        <p:blipFill>
          <a:blip r:embed="rId2"/>
          <a:stretch>
            <a:fillRect/>
          </a:stretch>
        </p:blipFill>
        <p:spPr>
          <a:xfrm>
            <a:off x="7459138" y="1850159"/>
            <a:ext cx="3148051" cy="3975100"/>
          </a:xfrm>
          <a:prstGeom prst="rect">
            <a:avLst/>
          </a:prstGeom>
        </p:spPr>
      </p:pic>
    </p:spTree>
    <p:extLst>
      <p:ext uri="{BB962C8B-B14F-4D97-AF65-F5344CB8AC3E}">
        <p14:creationId xmlns:p14="http://schemas.microsoft.com/office/powerpoint/2010/main" val="3193157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Navigation Buttons</a:t>
            </a:r>
            <a:endParaRPr lang="en-US" dirty="0"/>
          </a:p>
        </p:txBody>
      </p:sp>
      <p:sp>
        <p:nvSpPr>
          <p:cNvPr id="3" name="Content Placeholder 2"/>
          <p:cNvSpPr>
            <a:spLocks noGrp="1"/>
          </p:cNvSpPr>
          <p:nvPr>
            <p:ph idx="1"/>
          </p:nvPr>
        </p:nvSpPr>
        <p:spPr>
          <a:xfrm>
            <a:off x="304801" y="2202872"/>
            <a:ext cx="6580908" cy="3269673"/>
          </a:xfrm>
        </p:spPr>
        <p:txBody>
          <a:bodyPr>
            <a:noAutofit/>
          </a:bodyPr>
          <a:lstStyle/>
          <a:p>
            <a:r>
              <a:rPr lang="en-US" sz="2400" dirty="0" smtClean="0"/>
              <a:t>Buttons on bottom right hand corner of screen allow students to navigate to the next question, previous question, clear an answer or go to the Review and End screen</a:t>
            </a:r>
          </a:p>
          <a:p>
            <a:r>
              <a:rPr lang="en-US" sz="2400" dirty="0" smtClean="0"/>
              <a:t>Students may navigate to any question from the current ‘test part’ to review, add or change answer choices at any time prior to submitting</a:t>
            </a:r>
          </a:p>
        </p:txBody>
      </p:sp>
      <p:pic>
        <p:nvPicPr>
          <p:cNvPr id="7" name="Picture 6"/>
          <p:cNvPicPr>
            <a:picLocks noChangeAspect="1"/>
          </p:cNvPicPr>
          <p:nvPr/>
        </p:nvPicPr>
        <p:blipFill>
          <a:blip r:embed="rId2"/>
          <a:stretch>
            <a:fillRect/>
          </a:stretch>
        </p:blipFill>
        <p:spPr>
          <a:xfrm>
            <a:off x="7316324" y="1856509"/>
            <a:ext cx="4569751" cy="3962400"/>
          </a:xfrm>
          <a:prstGeom prst="rect">
            <a:avLst/>
          </a:prstGeom>
        </p:spPr>
      </p:pic>
    </p:spTree>
    <p:extLst>
      <p:ext uri="{BB962C8B-B14F-4D97-AF65-F5344CB8AC3E}">
        <p14:creationId xmlns:p14="http://schemas.microsoft.com/office/powerpoint/2010/main" val="4016894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802" y="55750"/>
            <a:ext cx="8534400" cy="900214"/>
          </a:xfrm>
        </p:spPr>
        <p:txBody>
          <a:bodyPr/>
          <a:lstStyle/>
          <a:p>
            <a:pPr algn="ctr"/>
            <a:r>
              <a:rPr lang="en-US" dirty="0" smtClean="0"/>
              <a:t>Welcome to KITE</a:t>
            </a:r>
            <a:endParaRPr lang="en-US" dirty="0"/>
          </a:p>
        </p:txBody>
      </p:sp>
      <p:sp>
        <p:nvSpPr>
          <p:cNvPr id="3" name="Content Placeholder 2"/>
          <p:cNvSpPr>
            <a:spLocks noGrp="1"/>
          </p:cNvSpPr>
          <p:nvPr>
            <p:ph idx="1"/>
          </p:nvPr>
        </p:nvSpPr>
        <p:spPr>
          <a:xfrm>
            <a:off x="472551" y="955964"/>
            <a:ext cx="11162270" cy="5469549"/>
          </a:xfrm>
        </p:spPr>
        <p:txBody>
          <a:bodyPr>
            <a:normAutofit/>
          </a:bodyPr>
          <a:lstStyle/>
          <a:p>
            <a:r>
              <a:rPr lang="en-US" sz="2200" dirty="0" smtClean="0"/>
              <a:t>The KITE Client is a program that students use to take the computerized state assessment and prohibits students from accessing other programs while testing</a:t>
            </a:r>
          </a:p>
          <a:p>
            <a:r>
              <a:rPr lang="en-US" sz="2200" dirty="0" smtClean="0"/>
              <a:t>The KITE Client is available for Windows, Macintosh, iPad and Chromebook</a:t>
            </a:r>
          </a:p>
          <a:p>
            <a:r>
              <a:rPr lang="en-US" sz="2200" dirty="0" smtClean="0"/>
              <a:t>***NOTE – Please contact DERA first for any KITE related issues; if we cannot troubleshoot the problem, we will then refer you to the KITE Help Desk</a:t>
            </a:r>
          </a:p>
          <a:p>
            <a:pPr lvl="1"/>
            <a:r>
              <a:rPr lang="en-US" dirty="0" smtClean="0"/>
              <a:t>Dr. Doug Hager – 913-932-6707 (Wyandotte &amp; Schlagle Clusters, Bridges)</a:t>
            </a:r>
          </a:p>
          <a:p>
            <a:pPr lvl="1"/>
            <a:r>
              <a:rPr lang="en-US" dirty="0" smtClean="0"/>
              <a:t>Samantha Bradshaw – 913-575-3261 (Harmon &amp; Washington Clusters, Sumner, JDC)</a:t>
            </a:r>
          </a:p>
          <a:p>
            <a:r>
              <a:rPr lang="en-US" sz="2200" dirty="0" smtClean="0"/>
              <a:t>KITE Help Desk Support</a:t>
            </a:r>
          </a:p>
          <a:p>
            <a:pPr lvl="1"/>
            <a:r>
              <a:rPr lang="en-US" sz="2000" dirty="0" smtClean="0"/>
              <a:t>Phone: 785-864-3537</a:t>
            </a:r>
          </a:p>
          <a:p>
            <a:pPr lvl="1"/>
            <a:r>
              <a:rPr lang="en-US" sz="2000" dirty="0" smtClean="0"/>
              <a:t>Email:   </a:t>
            </a:r>
            <a:r>
              <a:rPr lang="en-US" sz="2000" dirty="0" smtClean="0">
                <a:hlinkClick r:id="rId2"/>
              </a:rPr>
              <a:t>kite-support@ku.edu</a:t>
            </a:r>
            <a:endParaRPr lang="en-US" sz="2000" dirty="0" smtClean="0"/>
          </a:p>
          <a:p>
            <a:r>
              <a:rPr lang="en-US" sz="2200" dirty="0" smtClean="0"/>
              <a:t>The </a:t>
            </a:r>
            <a:r>
              <a:rPr lang="en-US" sz="2200" dirty="0" smtClean="0">
                <a:hlinkClick r:id="rId3"/>
              </a:rPr>
              <a:t>KITE Educator Guide </a:t>
            </a:r>
            <a:r>
              <a:rPr lang="en-US" sz="2200" dirty="0" smtClean="0"/>
              <a:t>for the student experience provides a Quick Start Guide that has step-by-step directions for accessing the system as well as a detailed list of all Tools within KITE that are available for student use</a:t>
            </a:r>
          </a:p>
        </p:txBody>
      </p:sp>
    </p:spTree>
    <p:extLst>
      <p:ext uri="{BB962C8B-B14F-4D97-AF65-F5344CB8AC3E}">
        <p14:creationId xmlns:p14="http://schemas.microsoft.com/office/powerpoint/2010/main" val="3532862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Questions with Passages</a:t>
            </a:r>
            <a:endParaRPr lang="en-US" dirty="0"/>
          </a:p>
        </p:txBody>
      </p:sp>
      <p:sp>
        <p:nvSpPr>
          <p:cNvPr id="3" name="Content Placeholder 2"/>
          <p:cNvSpPr>
            <a:spLocks noGrp="1"/>
          </p:cNvSpPr>
          <p:nvPr>
            <p:ph idx="1"/>
          </p:nvPr>
        </p:nvSpPr>
        <p:spPr>
          <a:xfrm>
            <a:off x="277089" y="1317859"/>
            <a:ext cx="11513127" cy="1496292"/>
          </a:xfrm>
        </p:spPr>
        <p:txBody>
          <a:bodyPr>
            <a:noAutofit/>
          </a:bodyPr>
          <a:lstStyle/>
          <a:p>
            <a:r>
              <a:rPr lang="en-US" dirty="0" smtClean="0"/>
              <a:t>When questions include passages, the display will be a split screen with the passage on the left and the question on the right.  In most cases, the entire passage and question will not fully appear and students will need to use the scroll bar on the right hand side of the passage or question.  </a:t>
            </a:r>
          </a:p>
        </p:txBody>
      </p:sp>
      <p:pic>
        <p:nvPicPr>
          <p:cNvPr id="4" name="Picture 3"/>
          <p:cNvPicPr>
            <a:picLocks noChangeAspect="1"/>
          </p:cNvPicPr>
          <p:nvPr/>
        </p:nvPicPr>
        <p:blipFill>
          <a:blip r:embed="rId2"/>
          <a:stretch>
            <a:fillRect/>
          </a:stretch>
        </p:blipFill>
        <p:spPr>
          <a:xfrm>
            <a:off x="3004001" y="2814151"/>
            <a:ext cx="6059302" cy="3628186"/>
          </a:xfrm>
          <a:prstGeom prst="rect">
            <a:avLst/>
          </a:prstGeom>
        </p:spPr>
      </p:pic>
    </p:spTree>
    <p:extLst>
      <p:ext uri="{BB962C8B-B14F-4D97-AF65-F5344CB8AC3E}">
        <p14:creationId xmlns:p14="http://schemas.microsoft.com/office/powerpoint/2010/main" val="99175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Questions with Passages</a:t>
            </a:r>
            <a:endParaRPr lang="en-US" dirty="0"/>
          </a:p>
        </p:txBody>
      </p:sp>
      <p:sp>
        <p:nvSpPr>
          <p:cNvPr id="3" name="Content Placeholder 2"/>
          <p:cNvSpPr>
            <a:spLocks noGrp="1"/>
          </p:cNvSpPr>
          <p:nvPr>
            <p:ph idx="1"/>
          </p:nvPr>
        </p:nvSpPr>
        <p:spPr>
          <a:xfrm>
            <a:off x="277089" y="1317859"/>
            <a:ext cx="11513127" cy="1496292"/>
          </a:xfrm>
        </p:spPr>
        <p:txBody>
          <a:bodyPr>
            <a:noAutofit/>
          </a:bodyPr>
          <a:lstStyle/>
          <a:p>
            <a:r>
              <a:rPr lang="en-US" sz="2400" dirty="0" smtClean="0"/>
              <a:t>Students can toggle the view to show only the passage, only the questions, or both the passage and the questions by using the three buttons at the bottom of the screen</a:t>
            </a:r>
          </a:p>
        </p:txBody>
      </p:sp>
      <p:pic>
        <p:nvPicPr>
          <p:cNvPr id="4" name="Picture 3"/>
          <p:cNvPicPr>
            <a:picLocks noChangeAspect="1"/>
          </p:cNvPicPr>
          <p:nvPr/>
        </p:nvPicPr>
        <p:blipFill>
          <a:blip r:embed="rId2"/>
          <a:stretch>
            <a:fillRect/>
          </a:stretch>
        </p:blipFill>
        <p:spPr>
          <a:xfrm>
            <a:off x="745711" y="2888095"/>
            <a:ext cx="6059302" cy="3628186"/>
          </a:xfrm>
          <a:prstGeom prst="rect">
            <a:avLst/>
          </a:prstGeom>
        </p:spPr>
      </p:pic>
      <p:pic>
        <p:nvPicPr>
          <p:cNvPr id="5" name="Picture 4"/>
          <p:cNvPicPr>
            <a:picLocks noChangeAspect="1"/>
          </p:cNvPicPr>
          <p:nvPr/>
        </p:nvPicPr>
        <p:blipFill>
          <a:blip r:embed="rId3"/>
          <a:stretch>
            <a:fillRect/>
          </a:stretch>
        </p:blipFill>
        <p:spPr>
          <a:xfrm>
            <a:off x="7135090" y="4262489"/>
            <a:ext cx="4530434" cy="504774"/>
          </a:xfrm>
          <a:prstGeom prst="rect">
            <a:avLst/>
          </a:prstGeom>
        </p:spPr>
      </p:pic>
    </p:spTree>
    <p:extLst>
      <p:ext uri="{BB962C8B-B14F-4D97-AF65-F5344CB8AC3E}">
        <p14:creationId xmlns:p14="http://schemas.microsoft.com/office/powerpoint/2010/main" val="1430352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73" y="186433"/>
            <a:ext cx="9919855" cy="900214"/>
          </a:xfrm>
        </p:spPr>
        <p:txBody>
          <a:bodyPr>
            <a:normAutofit fontScale="90000"/>
          </a:bodyPr>
          <a:lstStyle/>
          <a:p>
            <a:pPr algn="ctr"/>
            <a:r>
              <a:rPr lang="en-US" dirty="0" smtClean="0"/>
              <a:t>Quick Start Guide</a:t>
            </a:r>
            <a:br>
              <a:rPr lang="en-US" dirty="0" smtClean="0"/>
            </a:br>
            <a:r>
              <a:rPr lang="en-US" dirty="0" smtClean="0"/>
              <a:t>Writing Responses and Save Button</a:t>
            </a:r>
            <a:endParaRPr lang="en-US" dirty="0"/>
          </a:p>
        </p:txBody>
      </p:sp>
      <p:sp>
        <p:nvSpPr>
          <p:cNvPr id="3" name="Content Placeholder 2"/>
          <p:cNvSpPr>
            <a:spLocks noGrp="1"/>
          </p:cNvSpPr>
          <p:nvPr>
            <p:ph idx="1"/>
          </p:nvPr>
        </p:nvSpPr>
        <p:spPr>
          <a:xfrm>
            <a:off x="263234" y="1177813"/>
            <a:ext cx="4943080" cy="5124505"/>
          </a:xfrm>
        </p:spPr>
        <p:txBody>
          <a:bodyPr>
            <a:noAutofit/>
          </a:bodyPr>
          <a:lstStyle/>
          <a:p>
            <a:r>
              <a:rPr lang="en-US" sz="2400" dirty="0" smtClean="0"/>
              <a:t>On extended response questions, students will enter their response into a text box that has word processing tools.  Included in the tool bar is an option to ‘Save’ the response which would prevent a student from losing their work due to a power or computer failure.</a:t>
            </a:r>
          </a:p>
          <a:p>
            <a:r>
              <a:rPr lang="en-US" sz="2400" dirty="0" smtClean="0"/>
              <a:t>It is recommended students use the save button often to prevent potential loss of work.</a:t>
            </a:r>
          </a:p>
        </p:txBody>
      </p:sp>
      <p:pic>
        <p:nvPicPr>
          <p:cNvPr id="4" name="Picture 3"/>
          <p:cNvPicPr>
            <a:picLocks noChangeAspect="1"/>
          </p:cNvPicPr>
          <p:nvPr/>
        </p:nvPicPr>
        <p:blipFill>
          <a:blip r:embed="rId2"/>
          <a:stretch>
            <a:fillRect/>
          </a:stretch>
        </p:blipFill>
        <p:spPr>
          <a:xfrm>
            <a:off x="5355719" y="1665095"/>
            <a:ext cx="6502647" cy="4149943"/>
          </a:xfrm>
          <a:prstGeom prst="rect">
            <a:avLst/>
          </a:prstGeom>
        </p:spPr>
      </p:pic>
    </p:spTree>
    <p:extLst>
      <p:ext uri="{BB962C8B-B14F-4D97-AF65-F5344CB8AC3E}">
        <p14:creationId xmlns:p14="http://schemas.microsoft.com/office/powerpoint/2010/main" val="2673517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Ending a Test</a:t>
            </a:r>
            <a:endParaRPr lang="en-US" dirty="0"/>
          </a:p>
        </p:txBody>
      </p:sp>
      <p:sp>
        <p:nvSpPr>
          <p:cNvPr id="3" name="Content Placeholder 2"/>
          <p:cNvSpPr>
            <a:spLocks noGrp="1"/>
          </p:cNvSpPr>
          <p:nvPr>
            <p:ph idx="1"/>
          </p:nvPr>
        </p:nvSpPr>
        <p:spPr>
          <a:xfrm>
            <a:off x="263234" y="1317856"/>
            <a:ext cx="4779819" cy="5124505"/>
          </a:xfrm>
        </p:spPr>
        <p:txBody>
          <a:bodyPr>
            <a:noAutofit/>
          </a:bodyPr>
          <a:lstStyle/>
          <a:p>
            <a:r>
              <a:rPr lang="en-US" sz="2400" dirty="0" smtClean="0"/>
              <a:t>Ending a test requires students to navigate through two screens after clicking ‘Review and End’</a:t>
            </a:r>
          </a:p>
          <a:p>
            <a:r>
              <a:rPr lang="en-US" sz="2400" dirty="0" smtClean="0"/>
              <a:t>First screen provides a summary of questions for review and indicates whether each question was answered, unanswered or marked for review</a:t>
            </a:r>
          </a:p>
          <a:p>
            <a:r>
              <a:rPr lang="en-US" sz="2400" dirty="0" smtClean="0"/>
              <a:t>Students should raise hand and show proctor this screen prior to clicking ‘End’</a:t>
            </a:r>
          </a:p>
        </p:txBody>
      </p:sp>
      <p:pic>
        <p:nvPicPr>
          <p:cNvPr id="5" name="Picture 4"/>
          <p:cNvPicPr>
            <a:picLocks noChangeAspect="1"/>
          </p:cNvPicPr>
          <p:nvPr/>
        </p:nvPicPr>
        <p:blipFill>
          <a:blip r:embed="rId2"/>
          <a:stretch>
            <a:fillRect/>
          </a:stretch>
        </p:blipFill>
        <p:spPr>
          <a:xfrm>
            <a:off x="5481535" y="1528984"/>
            <a:ext cx="6544211" cy="4702248"/>
          </a:xfrm>
          <a:prstGeom prst="rect">
            <a:avLst/>
          </a:prstGeom>
        </p:spPr>
      </p:pic>
    </p:spTree>
    <p:extLst>
      <p:ext uri="{BB962C8B-B14F-4D97-AF65-F5344CB8AC3E}">
        <p14:creationId xmlns:p14="http://schemas.microsoft.com/office/powerpoint/2010/main" val="3499567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6" y="343701"/>
            <a:ext cx="9919855" cy="900214"/>
          </a:xfrm>
        </p:spPr>
        <p:txBody>
          <a:bodyPr>
            <a:normAutofit fontScale="90000"/>
          </a:bodyPr>
          <a:lstStyle/>
          <a:p>
            <a:pPr algn="ctr"/>
            <a:r>
              <a:rPr lang="en-US" dirty="0" smtClean="0"/>
              <a:t>Quick Start Guide</a:t>
            </a:r>
            <a:br>
              <a:rPr lang="en-US" dirty="0" smtClean="0"/>
            </a:br>
            <a:r>
              <a:rPr lang="en-US" dirty="0" smtClean="0"/>
              <a:t>Ending a Test</a:t>
            </a:r>
            <a:endParaRPr lang="en-US" dirty="0"/>
          </a:p>
        </p:txBody>
      </p:sp>
      <p:sp>
        <p:nvSpPr>
          <p:cNvPr id="3" name="Content Placeholder 2"/>
          <p:cNvSpPr>
            <a:spLocks noGrp="1"/>
          </p:cNvSpPr>
          <p:nvPr>
            <p:ph idx="1"/>
          </p:nvPr>
        </p:nvSpPr>
        <p:spPr>
          <a:xfrm>
            <a:off x="337374" y="1243915"/>
            <a:ext cx="5404399" cy="5272588"/>
          </a:xfrm>
        </p:spPr>
        <p:txBody>
          <a:bodyPr>
            <a:noAutofit/>
          </a:bodyPr>
          <a:lstStyle/>
          <a:p>
            <a:r>
              <a:rPr lang="en-US" sz="2400" dirty="0" smtClean="0"/>
              <a:t>Ending a test requires students to navigate through two screens after clicking ‘Review and End’</a:t>
            </a:r>
          </a:p>
          <a:p>
            <a:r>
              <a:rPr lang="en-US" sz="2400" dirty="0" smtClean="0"/>
              <a:t>Second screen prompts students to indicate they are sure they want to end and submit their test</a:t>
            </a:r>
          </a:p>
          <a:p>
            <a:r>
              <a:rPr lang="en-US" sz="2400" dirty="0" smtClean="0"/>
              <a:t>After submitting test, students click ‘Sign Out’ to exit KITE</a:t>
            </a:r>
          </a:p>
          <a:p>
            <a:r>
              <a:rPr lang="en-US" sz="2400" dirty="0" smtClean="0"/>
              <a:t>Proctors should verify students click ‘Yes’ on this screen to end the test after the review screen</a:t>
            </a:r>
          </a:p>
        </p:txBody>
      </p:sp>
      <p:pic>
        <p:nvPicPr>
          <p:cNvPr id="4" name="Picture 3"/>
          <p:cNvPicPr>
            <a:picLocks noChangeAspect="1"/>
          </p:cNvPicPr>
          <p:nvPr/>
        </p:nvPicPr>
        <p:blipFill>
          <a:blip r:embed="rId2"/>
          <a:stretch>
            <a:fillRect/>
          </a:stretch>
        </p:blipFill>
        <p:spPr>
          <a:xfrm>
            <a:off x="5866464" y="2688617"/>
            <a:ext cx="5585251" cy="1524000"/>
          </a:xfrm>
          <a:prstGeom prst="rect">
            <a:avLst/>
          </a:prstGeom>
        </p:spPr>
      </p:pic>
      <p:pic>
        <p:nvPicPr>
          <p:cNvPr id="6" name="Picture 5"/>
          <p:cNvPicPr>
            <a:picLocks noChangeAspect="1"/>
          </p:cNvPicPr>
          <p:nvPr/>
        </p:nvPicPr>
        <p:blipFill>
          <a:blip r:embed="rId3"/>
          <a:stretch>
            <a:fillRect/>
          </a:stretch>
        </p:blipFill>
        <p:spPr>
          <a:xfrm>
            <a:off x="7781984" y="4992301"/>
            <a:ext cx="1421700" cy="685800"/>
          </a:xfrm>
          <a:prstGeom prst="rect">
            <a:avLst/>
          </a:prstGeom>
        </p:spPr>
      </p:pic>
    </p:spTree>
    <p:extLst>
      <p:ext uri="{BB962C8B-B14F-4D97-AF65-F5344CB8AC3E}">
        <p14:creationId xmlns:p14="http://schemas.microsoft.com/office/powerpoint/2010/main" val="222585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177446"/>
            <a:ext cx="9863216" cy="709245"/>
          </a:xfrm>
        </p:spPr>
        <p:txBody>
          <a:bodyPr>
            <a:normAutofit/>
          </a:bodyPr>
          <a:lstStyle/>
          <a:p>
            <a:pPr algn="ctr"/>
            <a:r>
              <a:rPr lang="en-US" dirty="0" smtClean="0"/>
              <a:t>Test Tools</a:t>
            </a:r>
            <a:endParaRPr lang="en-US" dirty="0"/>
          </a:p>
        </p:txBody>
      </p:sp>
      <p:sp>
        <p:nvSpPr>
          <p:cNvPr id="5" name="Content Placeholder 2"/>
          <p:cNvSpPr>
            <a:spLocks noGrp="1"/>
          </p:cNvSpPr>
          <p:nvPr>
            <p:ph idx="1"/>
          </p:nvPr>
        </p:nvSpPr>
        <p:spPr>
          <a:xfrm>
            <a:off x="263234" y="1334296"/>
            <a:ext cx="11790219" cy="4928323"/>
          </a:xfrm>
        </p:spPr>
        <p:txBody>
          <a:bodyPr numCol="1">
            <a:noAutofit/>
          </a:bodyPr>
          <a:lstStyle/>
          <a:p>
            <a:pPr lvl="2"/>
            <a:r>
              <a:rPr lang="en-US" sz="2000" dirty="0" smtClean="0"/>
              <a:t>Eraser – Allows students to remove highlighter and strikethrough effects</a:t>
            </a:r>
          </a:p>
          <a:p>
            <a:pPr lvl="2"/>
            <a:r>
              <a:rPr lang="en-US" sz="2000" dirty="0" smtClean="0"/>
              <a:t>Highlighter – Allows students to select and highlight text within a test question by dragging and dropping</a:t>
            </a:r>
          </a:p>
          <a:p>
            <a:pPr lvl="2"/>
            <a:r>
              <a:rPr lang="en-US" sz="2000" dirty="0" smtClean="0"/>
              <a:t>Magnification – </a:t>
            </a:r>
            <a:r>
              <a:rPr lang="en-US" sz="2000" dirty="0"/>
              <a:t>Enables a student to enlarge the screen by clicking on a button to zoom in and zoom out</a:t>
            </a:r>
          </a:p>
          <a:p>
            <a:pPr lvl="2"/>
            <a:r>
              <a:rPr lang="en-US" sz="2000" dirty="0" smtClean="0"/>
              <a:t>Note – Original – Allows a student to make notes about a test question – not saved</a:t>
            </a:r>
          </a:p>
          <a:p>
            <a:pPr lvl="2"/>
            <a:r>
              <a:rPr lang="en-US" sz="2000" dirty="0" smtClean="0"/>
              <a:t>Pointer – Allows students to select items and click to answer question</a:t>
            </a:r>
          </a:p>
          <a:p>
            <a:pPr lvl="2"/>
            <a:r>
              <a:rPr lang="en-US" sz="2000" dirty="0"/>
              <a:t>Search – Allows students to search for keywords or phrases within the question and answer choices displayed</a:t>
            </a:r>
          </a:p>
          <a:p>
            <a:pPr lvl="2"/>
            <a:r>
              <a:rPr lang="en-US" sz="2000" dirty="0"/>
              <a:t>Strikethrough – Allows students to mar a line through a selected portion of text</a:t>
            </a:r>
          </a:p>
          <a:p>
            <a:pPr lvl="2"/>
            <a:r>
              <a:rPr lang="en-US" sz="2000" dirty="0"/>
              <a:t>Tags – Allows a student to use labels within a reading passage to identify main idea, supporting details, key words, evidence, etc</a:t>
            </a:r>
            <a:r>
              <a:rPr lang="en-US" sz="2000" dirty="0" smtClean="0"/>
              <a:t>.</a:t>
            </a:r>
            <a:endParaRPr lang="en-US" sz="2000" dirty="0"/>
          </a:p>
        </p:txBody>
      </p:sp>
      <p:sp>
        <p:nvSpPr>
          <p:cNvPr id="13" name="Content Placeholder 2"/>
          <p:cNvSpPr txBox="1">
            <a:spLocks/>
          </p:cNvSpPr>
          <p:nvPr/>
        </p:nvSpPr>
        <p:spPr>
          <a:xfrm>
            <a:off x="263234" y="799380"/>
            <a:ext cx="11540839" cy="53491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dirty="0" smtClean="0"/>
              <a:t>The following Tools are available for students on some parts of the test</a:t>
            </a:r>
          </a:p>
        </p:txBody>
      </p:sp>
      <p:pic>
        <p:nvPicPr>
          <p:cNvPr id="14" name="Picture 13"/>
          <p:cNvPicPr>
            <a:picLocks noChangeAspect="1"/>
          </p:cNvPicPr>
          <p:nvPr/>
        </p:nvPicPr>
        <p:blipFill>
          <a:blip r:embed="rId2"/>
          <a:stretch>
            <a:fillRect/>
          </a:stretch>
        </p:blipFill>
        <p:spPr>
          <a:xfrm>
            <a:off x="618991" y="1354139"/>
            <a:ext cx="558525" cy="546100"/>
          </a:xfrm>
          <a:prstGeom prst="rect">
            <a:avLst/>
          </a:prstGeom>
        </p:spPr>
      </p:pic>
      <p:pic>
        <p:nvPicPr>
          <p:cNvPr id="16" name="Picture 15"/>
          <p:cNvPicPr>
            <a:picLocks noChangeAspect="1"/>
          </p:cNvPicPr>
          <p:nvPr/>
        </p:nvPicPr>
        <p:blipFill>
          <a:blip r:embed="rId3"/>
          <a:stretch>
            <a:fillRect/>
          </a:stretch>
        </p:blipFill>
        <p:spPr>
          <a:xfrm>
            <a:off x="618991" y="1997152"/>
            <a:ext cx="558525" cy="533400"/>
          </a:xfrm>
          <a:prstGeom prst="rect">
            <a:avLst/>
          </a:prstGeom>
        </p:spPr>
      </p:pic>
      <p:pic>
        <p:nvPicPr>
          <p:cNvPr id="17" name="Picture 16"/>
          <p:cNvPicPr>
            <a:picLocks noChangeAspect="1"/>
          </p:cNvPicPr>
          <p:nvPr/>
        </p:nvPicPr>
        <p:blipFill>
          <a:blip r:embed="rId4"/>
          <a:stretch>
            <a:fillRect/>
          </a:stretch>
        </p:blipFill>
        <p:spPr>
          <a:xfrm>
            <a:off x="644380" y="2711457"/>
            <a:ext cx="507750" cy="533400"/>
          </a:xfrm>
          <a:prstGeom prst="rect">
            <a:avLst/>
          </a:prstGeom>
        </p:spPr>
      </p:pic>
      <p:pic>
        <p:nvPicPr>
          <p:cNvPr id="18" name="Picture 17"/>
          <p:cNvPicPr>
            <a:picLocks noChangeAspect="1"/>
          </p:cNvPicPr>
          <p:nvPr/>
        </p:nvPicPr>
        <p:blipFill>
          <a:blip r:embed="rId5"/>
          <a:stretch>
            <a:fillRect/>
          </a:stretch>
        </p:blipFill>
        <p:spPr>
          <a:xfrm>
            <a:off x="644380" y="3323010"/>
            <a:ext cx="507750" cy="482600"/>
          </a:xfrm>
          <a:prstGeom prst="rect">
            <a:avLst/>
          </a:prstGeom>
        </p:spPr>
      </p:pic>
      <p:pic>
        <p:nvPicPr>
          <p:cNvPr id="21" name="Picture 20"/>
          <p:cNvPicPr>
            <a:picLocks noChangeAspect="1"/>
          </p:cNvPicPr>
          <p:nvPr/>
        </p:nvPicPr>
        <p:blipFill>
          <a:blip r:embed="rId6"/>
          <a:stretch>
            <a:fillRect/>
          </a:stretch>
        </p:blipFill>
        <p:spPr>
          <a:xfrm>
            <a:off x="644380" y="3883763"/>
            <a:ext cx="478278" cy="456763"/>
          </a:xfrm>
          <a:prstGeom prst="rect">
            <a:avLst/>
          </a:prstGeom>
        </p:spPr>
      </p:pic>
      <p:pic>
        <p:nvPicPr>
          <p:cNvPr id="3" name="Picture 2"/>
          <p:cNvPicPr>
            <a:picLocks noChangeAspect="1"/>
          </p:cNvPicPr>
          <p:nvPr/>
        </p:nvPicPr>
        <p:blipFill>
          <a:blip r:embed="rId7"/>
          <a:stretch>
            <a:fillRect/>
          </a:stretch>
        </p:blipFill>
        <p:spPr>
          <a:xfrm>
            <a:off x="647118" y="4418679"/>
            <a:ext cx="530398" cy="1732739"/>
          </a:xfrm>
          <a:prstGeom prst="rect">
            <a:avLst/>
          </a:prstGeom>
        </p:spPr>
      </p:pic>
    </p:spTree>
    <p:extLst>
      <p:ext uri="{BB962C8B-B14F-4D97-AF65-F5344CB8AC3E}">
        <p14:creationId xmlns:p14="http://schemas.microsoft.com/office/powerpoint/2010/main" val="2082507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585" y="2463445"/>
            <a:ext cx="9863216" cy="709245"/>
          </a:xfrm>
        </p:spPr>
        <p:txBody>
          <a:bodyPr>
            <a:normAutofit/>
          </a:bodyPr>
          <a:lstStyle/>
          <a:p>
            <a:pPr algn="ctr"/>
            <a:r>
              <a:rPr lang="en-US" dirty="0" smtClean="0"/>
              <a:t>This is the end of the Presentation</a:t>
            </a:r>
            <a:endParaRPr lang="en-US" dirty="0"/>
          </a:p>
        </p:txBody>
      </p:sp>
    </p:spTree>
    <p:extLst>
      <p:ext uri="{BB962C8B-B14F-4D97-AF65-F5344CB8AC3E}">
        <p14:creationId xmlns:p14="http://schemas.microsoft.com/office/powerpoint/2010/main" val="4008320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423" y="106676"/>
            <a:ext cx="8534400" cy="900214"/>
          </a:xfrm>
        </p:spPr>
        <p:txBody>
          <a:bodyPr/>
          <a:lstStyle/>
          <a:p>
            <a:pPr algn="ctr"/>
            <a:r>
              <a:rPr lang="en-US" dirty="0" smtClean="0"/>
              <a:t>Computer Readiness</a:t>
            </a:r>
            <a:endParaRPr lang="en-US" dirty="0"/>
          </a:p>
        </p:txBody>
      </p:sp>
      <p:sp>
        <p:nvSpPr>
          <p:cNvPr id="3" name="Content Placeholder 2"/>
          <p:cNvSpPr>
            <a:spLocks noGrp="1"/>
          </p:cNvSpPr>
          <p:nvPr>
            <p:ph idx="1"/>
          </p:nvPr>
        </p:nvSpPr>
        <p:spPr>
          <a:xfrm>
            <a:off x="370703" y="815546"/>
            <a:ext cx="11557686" cy="5329881"/>
          </a:xfrm>
        </p:spPr>
        <p:txBody>
          <a:bodyPr>
            <a:normAutofit lnSpcReduction="10000"/>
          </a:bodyPr>
          <a:lstStyle/>
          <a:p>
            <a:r>
              <a:rPr lang="en-US" sz="2200" dirty="0" smtClean="0"/>
              <a:t>As much as possible, testing should be conducted using mobile technology deployed to schools (iPads, Chromebooks and MAC laptops)</a:t>
            </a:r>
          </a:p>
          <a:p>
            <a:r>
              <a:rPr lang="en-US" sz="2200" dirty="0" smtClean="0"/>
              <a:t>Latest version of KITE has been deployed to mobile technology and MAC labs; PC labs may not be updated with latest version of KITE and applicable web browser</a:t>
            </a:r>
          </a:p>
          <a:p>
            <a:r>
              <a:rPr lang="en-US" sz="2200" dirty="0" smtClean="0"/>
              <a:t>If necessary, KITE app can be downloaded from self-service or the iTunes store for MAC machines and iPad; all Chromebooks should have the KITE app installed</a:t>
            </a:r>
          </a:p>
          <a:p>
            <a:pPr lvl="1"/>
            <a:r>
              <a:rPr lang="en-US" i="1" dirty="0" smtClean="0"/>
              <a:t>*Students do not log-in to Chromebook to access KITE; it is launched from the ‘Apps’ tray</a:t>
            </a:r>
          </a:p>
          <a:p>
            <a:r>
              <a:rPr lang="en-US" sz="2200" dirty="0" smtClean="0"/>
              <a:t>All machines to be used must be checked to ensure latest version of KITE – launching either general KITE practice test or K-ELPA practice test successfully verifies computer readiness</a:t>
            </a:r>
          </a:p>
          <a:p>
            <a:r>
              <a:rPr lang="en-US" sz="2200" dirty="0" smtClean="0"/>
              <a:t>Schools need to ensure that students have </a:t>
            </a:r>
            <a:r>
              <a:rPr lang="en-US" sz="2200" dirty="0"/>
              <a:t>access to </a:t>
            </a:r>
            <a:r>
              <a:rPr lang="en-US" sz="2200" dirty="0" smtClean="0"/>
              <a:t>headphones with microphones for the Speaking assessment</a:t>
            </a:r>
          </a:p>
          <a:p>
            <a:pPr lvl="1"/>
            <a:r>
              <a:rPr lang="en-US" dirty="0" smtClean="0"/>
              <a:t>Speaking cannot be administered on iPads; schools should use the Chromebooks to administer the Speaking portion for students that would normally test on an iPad</a:t>
            </a:r>
          </a:p>
        </p:txBody>
      </p:sp>
    </p:spTree>
    <p:extLst>
      <p:ext uri="{BB962C8B-B14F-4D97-AF65-F5344CB8AC3E}">
        <p14:creationId xmlns:p14="http://schemas.microsoft.com/office/powerpoint/2010/main" val="2622871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882" y="283760"/>
            <a:ext cx="8534400" cy="653826"/>
          </a:xfrm>
        </p:spPr>
        <p:txBody>
          <a:bodyPr/>
          <a:lstStyle/>
          <a:p>
            <a:pPr algn="ctr"/>
            <a:r>
              <a:rPr lang="en-US" dirty="0" smtClean="0"/>
              <a:t>KITE Practice Tests</a:t>
            </a:r>
            <a:endParaRPr lang="en-US" dirty="0"/>
          </a:p>
        </p:txBody>
      </p:sp>
      <p:sp>
        <p:nvSpPr>
          <p:cNvPr id="3" name="Content Placeholder 2"/>
          <p:cNvSpPr>
            <a:spLocks noGrp="1"/>
          </p:cNvSpPr>
          <p:nvPr>
            <p:ph idx="1"/>
          </p:nvPr>
        </p:nvSpPr>
        <p:spPr>
          <a:xfrm>
            <a:off x="332511" y="1136073"/>
            <a:ext cx="11457708" cy="2332372"/>
          </a:xfrm>
        </p:spPr>
        <p:txBody>
          <a:bodyPr>
            <a:normAutofit/>
          </a:bodyPr>
          <a:lstStyle/>
          <a:p>
            <a:r>
              <a:rPr lang="en-US" dirty="0" smtClean="0"/>
              <a:t>KITE has practice tests available for K-ELPA so that students may have practice navigating through a test and using the available tools</a:t>
            </a:r>
          </a:p>
          <a:p>
            <a:r>
              <a:rPr lang="en-US" dirty="0" smtClean="0"/>
              <a:t>These practice tests are intended to be used for practice on the testing interface; they are </a:t>
            </a:r>
            <a:r>
              <a:rPr lang="en-US" b="1" i="1" dirty="0" smtClean="0"/>
              <a:t>NOT</a:t>
            </a:r>
            <a:r>
              <a:rPr lang="en-US" dirty="0" smtClean="0"/>
              <a:t> meant for content review or to represent actual test content</a:t>
            </a:r>
          </a:p>
          <a:p>
            <a:r>
              <a:rPr lang="en-US" dirty="0" smtClean="0"/>
              <a:t>Practice test log-ins for K-ELPA KITE assessment (</a:t>
            </a:r>
            <a:r>
              <a:rPr lang="en-US" dirty="0" smtClean="0">
                <a:hlinkClick r:id="rId2"/>
              </a:rPr>
              <a:t>click here for enlarged print</a:t>
            </a:r>
            <a:r>
              <a:rPr lang="en-US" dirty="0" smtClean="0"/>
              <a:t>)</a:t>
            </a:r>
          </a:p>
        </p:txBody>
      </p:sp>
      <p:pic>
        <p:nvPicPr>
          <p:cNvPr id="6" name="Picture 5"/>
          <p:cNvPicPr>
            <a:picLocks noChangeAspect="1"/>
          </p:cNvPicPr>
          <p:nvPr/>
        </p:nvPicPr>
        <p:blipFill>
          <a:blip r:embed="rId3"/>
          <a:stretch>
            <a:fillRect/>
          </a:stretch>
        </p:blipFill>
        <p:spPr>
          <a:xfrm>
            <a:off x="332511" y="3468445"/>
            <a:ext cx="5673978" cy="2475155"/>
          </a:xfrm>
          <a:prstGeom prst="rect">
            <a:avLst/>
          </a:prstGeom>
        </p:spPr>
      </p:pic>
      <p:pic>
        <p:nvPicPr>
          <p:cNvPr id="7" name="Picture 6"/>
          <p:cNvPicPr>
            <a:picLocks noChangeAspect="1"/>
          </p:cNvPicPr>
          <p:nvPr/>
        </p:nvPicPr>
        <p:blipFill>
          <a:blip r:embed="rId4"/>
          <a:stretch>
            <a:fillRect/>
          </a:stretch>
        </p:blipFill>
        <p:spPr>
          <a:xfrm>
            <a:off x="6179404" y="3666932"/>
            <a:ext cx="5610816" cy="1265286"/>
          </a:xfrm>
          <a:prstGeom prst="rect">
            <a:avLst/>
          </a:prstGeom>
        </p:spPr>
      </p:pic>
    </p:spTree>
    <p:extLst>
      <p:ext uri="{BB962C8B-B14F-4D97-AF65-F5344CB8AC3E}">
        <p14:creationId xmlns:p14="http://schemas.microsoft.com/office/powerpoint/2010/main" val="1889622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lstStyle/>
          <a:p>
            <a:pPr algn="ctr"/>
            <a:r>
              <a:rPr lang="en-US" dirty="0" smtClean="0"/>
              <a:t>Quick Start Guide</a:t>
            </a:r>
            <a:endParaRPr lang="en-US" dirty="0"/>
          </a:p>
        </p:txBody>
      </p:sp>
      <p:sp>
        <p:nvSpPr>
          <p:cNvPr id="3" name="Content Placeholder 2"/>
          <p:cNvSpPr>
            <a:spLocks noGrp="1"/>
          </p:cNvSpPr>
          <p:nvPr>
            <p:ph idx="1"/>
          </p:nvPr>
        </p:nvSpPr>
        <p:spPr>
          <a:xfrm>
            <a:off x="282332" y="1534110"/>
            <a:ext cx="11500021" cy="4007708"/>
          </a:xfrm>
        </p:spPr>
        <p:txBody>
          <a:bodyPr>
            <a:normAutofit lnSpcReduction="10000"/>
          </a:bodyPr>
          <a:lstStyle/>
          <a:p>
            <a:r>
              <a:rPr lang="en-US" sz="2800" dirty="0" smtClean="0"/>
              <a:t>Quick Start Guide is for staff that will be assisting students in logging-in to test and test navigation and includes step-by-step directions for:</a:t>
            </a:r>
          </a:p>
          <a:p>
            <a:pPr lvl="1"/>
            <a:r>
              <a:rPr lang="en-US" sz="2400" dirty="0" smtClean="0"/>
              <a:t>Starting/Running KITE Client</a:t>
            </a:r>
          </a:p>
          <a:p>
            <a:pPr lvl="1"/>
            <a:r>
              <a:rPr lang="en-US" sz="2400" dirty="0" smtClean="0"/>
              <a:t>Logging In</a:t>
            </a:r>
          </a:p>
          <a:p>
            <a:pPr lvl="1"/>
            <a:r>
              <a:rPr lang="en-US" sz="2400" dirty="0" smtClean="0"/>
              <a:t>Starting a Test</a:t>
            </a:r>
          </a:p>
          <a:p>
            <a:pPr lvl="1"/>
            <a:r>
              <a:rPr lang="en-US" sz="2400" dirty="0" smtClean="0"/>
              <a:t>Navigating through KITE</a:t>
            </a:r>
          </a:p>
          <a:p>
            <a:pPr lvl="1"/>
            <a:r>
              <a:rPr lang="en-US" sz="2400" dirty="0" smtClean="0"/>
              <a:t>Ending a Test</a:t>
            </a:r>
          </a:p>
          <a:p>
            <a:endParaRPr lang="en-US" dirty="0"/>
          </a:p>
        </p:txBody>
      </p:sp>
    </p:spTree>
    <p:extLst>
      <p:ext uri="{BB962C8B-B14F-4D97-AF65-F5344CB8AC3E}">
        <p14:creationId xmlns:p14="http://schemas.microsoft.com/office/powerpoint/2010/main" val="4071148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lstStyle/>
          <a:p>
            <a:pPr algn="ctr"/>
            <a:r>
              <a:rPr lang="en-US" dirty="0" smtClean="0"/>
              <a:t>Quick Start Guide</a:t>
            </a:r>
            <a:endParaRPr lang="en-US" dirty="0"/>
          </a:p>
        </p:txBody>
      </p:sp>
      <p:sp>
        <p:nvSpPr>
          <p:cNvPr id="3" name="Content Placeholder 2"/>
          <p:cNvSpPr>
            <a:spLocks noGrp="1"/>
          </p:cNvSpPr>
          <p:nvPr>
            <p:ph idx="1"/>
          </p:nvPr>
        </p:nvSpPr>
        <p:spPr>
          <a:xfrm>
            <a:off x="886692" y="1764022"/>
            <a:ext cx="5514108" cy="3486851"/>
          </a:xfrm>
        </p:spPr>
        <p:txBody>
          <a:bodyPr/>
          <a:lstStyle/>
          <a:p>
            <a:r>
              <a:rPr lang="en-US" sz="2800" dirty="0" smtClean="0"/>
              <a:t>Step 1 (Macintosh or Windows) – Launch KITE Client by double-clicking on the KITE icon on the computer desktop</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6892674" y="2165803"/>
            <a:ext cx="2376018" cy="2295215"/>
          </a:xfrm>
          <a:prstGeom prst="rect">
            <a:avLst/>
          </a:prstGeom>
        </p:spPr>
      </p:pic>
    </p:spTree>
    <p:extLst>
      <p:ext uri="{BB962C8B-B14F-4D97-AF65-F5344CB8AC3E}">
        <p14:creationId xmlns:p14="http://schemas.microsoft.com/office/powerpoint/2010/main" val="305222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lstStyle/>
          <a:p>
            <a:pPr algn="ctr"/>
            <a:r>
              <a:rPr lang="en-US" dirty="0" smtClean="0"/>
              <a:t>Quick Start Guide</a:t>
            </a:r>
            <a:endParaRPr lang="en-US" dirty="0"/>
          </a:p>
        </p:txBody>
      </p:sp>
      <p:sp>
        <p:nvSpPr>
          <p:cNvPr id="3" name="Content Placeholder 2"/>
          <p:cNvSpPr>
            <a:spLocks noGrp="1"/>
          </p:cNvSpPr>
          <p:nvPr>
            <p:ph idx="1"/>
          </p:nvPr>
        </p:nvSpPr>
        <p:spPr>
          <a:xfrm>
            <a:off x="512620" y="1490805"/>
            <a:ext cx="4502727" cy="2049213"/>
          </a:xfrm>
        </p:spPr>
        <p:txBody>
          <a:bodyPr/>
          <a:lstStyle/>
          <a:p>
            <a:pPr marL="0" indent="0">
              <a:buNone/>
            </a:pPr>
            <a:endParaRPr lang="en-US" dirty="0" smtClean="0"/>
          </a:p>
          <a:p>
            <a:r>
              <a:rPr lang="en-US" sz="3200" dirty="0" smtClean="0"/>
              <a:t>Step 1 (iPad) – Tap KITE icon and then tap ‘Get Started’</a:t>
            </a:r>
            <a:endParaRPr lang="en-US" sz="3200" dirty="0"/>
          </a:p>
        </p:txBody>
      </p:sp>
      <p:pic>
        <p:nvPicPr>
          <p:cNvPr id="5" name="Picture 4"/>
          <p:cNvPicPr>
            <a:picLocks noChangeAspect="1"/>
          </p:cNvPicPr>
          <p:nvPr/>
        </p:nvPicPr>
        <p:blipFill>
          <a:blip r:embed="rId2"/>
          <a:stretch>
            <a:fillRect/>
          </a:stretch>
        </p:blipFill>
        <p:spPr>
          <a:xfrm>
            <a:off x="2601287" y="4244798"/>
            <a:ext cx="1238446" cy="1239056"/>
          </a:xfrm>
          <a:prstGeom prst="rect">
            <a:avLst/>
          </a:prstGeom>
        </p:spPr>
      </p:pic>
      <p:pic>
        <p:nvPicPr>
          <p:cNvPr id="6" name="Picture 5"/>
          <p:cNvPicPr>
            <a:picLocks noChangeAspect="1"/>
          </p:cNvPicPr>
          <p:nvPr/>
        </p:nvPicPr>
        <p:blipFill>
          <a:blip r:embed="rId3"/>
          <a:stretch>
            <a:fillRect/>
          </a:stretch>
        </p:blipFill>
        <p:spPr>
          <a:xfrm>
            <a:off x="5980299" y="2045447"/>
            <a:ext cx="5615956" cy="4231067"/>
          </a:xfrm>
          <a:prstGeom prst="rect">
            <a:avLst/>
          </a:prstGeom>
        </p:spPr>
      </p:pic>
      <p:sp>
        <p:nvSpPr>
          <p:cNvPr id="7" name="Right Arrow 6"/>
          <p:cNvSpPr/>
          <p:nvPr/>
        </p:nvSpPr>
        <p:spPr>
          <a:xfrm>
            <a:off x="4308764" y="4608016"/>
            <a:ext cx="1400529" cy="51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103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93" y="343701"/>
            <a:ext cx="8534400" cy="900214"/>
          </a:xfrm>
        </p:spPr>
        <p:txBody>
          <a:bodyPr>
            <a:normAutofit fontScale="90000"/>
          </a:bodyPr>
          <a:lstStyle/>
          <a:p>
            <a:pPr algn="ctr"/>
            <a:r>
              <a:rPr lang="en-US" dirty="0" smtClean="0"/>
              <a:t>Quick Start Guide</a:t>
            </a:r>
            <a:br>
              <a:rPr lang="en-US" dirty="0" smtClean="0"/>
            </a:br>
            <a:r>
              <a:rPr lang="en-US" dirty="0" smtClean="0"/>
              <a:t>Logging In</a:t>
            </a:r>
            <a:endParaRPr lang="en-US" dirty="0"/>
          </a:p>
        </p:txBody>
      </p:sp>
      <p:sp>
        <p:nvSpPr>
          <p:cNvPr id="3" name="Content Placeholder 2"/>
          <p:cNvSpPr>
            <a:spLocks noGrp="1"/>
          </p:cNvSpPr>
          <p:nvPr>
            <p:ph idx="1"/>
          </p:nvPr>
        </p:nvSpPr>
        <p:spPr>
          <a:xfrm>
            <a:off x="578898" y="1542723"/>
            <a:ext cx="4833361" cy="4693320"/>
          </a:xfrm>
        </p:spPr>
        <p:txBody>
          <a:bodyPr>
            <a:normAutofit fontScale="92500" lnSpcReduction="10000"/>
          </a:bodyPr>
          <a:lstStyle/>
          <a:p>
            <a:r>
              <a:rPr lang="en-US" sz="3200" dirty="0" smtClean="0"/>
              <a:t>Step 2 - Enter user name and password, then click ‘Sign In’ </a:t>
            </a:r>
          </a:p>
          <a:p>
            <a:pPr lvl="1"/>
            <a:r>
              <a:rPr lang="en-US" sz="3000" dirty="0" smtClean="0"/>
              <a:t>Students use same user name and password for all subject areas and test parts (student log-in information printed and distributed to schools by DERA)</a:t>
            </a:r>
          </a:p>
        </p:txBody>
      </p:sp>
      <p:pic>
        <p:nvPicPr>
          <p:cNvPr id="4" name="Picture 3"/>
          <p:cNvPicPr>
            <a:picLocks noChangeAspect="1"/>
          </p:cNvPicPr>
          <p:nvPr/>
        </p:nvPicPr>
        <p:blipFill>
          <a:blip r:embed="rId2"/>
          <a:stretch>
            <a:fillRect/>
          </a:stretch>
        </p:blipFill>
        <p:spPr>
          <a:xfrm>
            <a:off x="5709293" y="2236103"/>
            <a:ext cx="6043126" cy="3278006"/>
          </a:xfrm>
          <a:prstGeom prst="rect">
            <a:avLst/>
          </a:prstGeom>
        </p:spPr>
      </p:pic>
    </p:spTree>
    <p:extLst>
      <p:ext uri="{BB962C8B-B14F-4D97-AF65-F5344CB8AC3E}">
        <p14:creationId xmlns:p14="http://schemas.microsoft.com/office/powerpoint/2010/main" val="2615527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30279" y="2805452"/>
            <a:ext cx="4612572" cy="3160900"/>
          </a:xfrm>
          <a:prstGeom prst="rect">
            <a:avLst/>
          </a:prstGeom>
        </p:spPr>
      </p:pic>
      <p:sp>
        <p:nvSpPr>
          <p:cNvPr id="2" name="Title 1"/>
          <p:cNvSpPr>
            <a:spLocks noGrp="1"/>
          </p:cNvSpPr>
          <p:nvPr>
            <p:ph type="title"/>
          </p:nvPr>
        </p:nvSpPr>
        <p:spPr>
          <a:xfrm>
            <a:off x="1442093" y="343701"/>
            <a:ext cx="8534400" cy="900214"/>
          </a:xfrm>
        </p:spPr>
        <p:txBody>
          <a:bodyPr>
            <a:normAutofit fontScale="90000"/>
          </a:bodyPr>
          <a:lstStyle/>
          <a:p>
            <a:pPr algn="ctr"/>
            <a:r>
              <a:rPr lang="en-US" dirty="0" smtClean="0"/>
              <a:t>Quick Start Guide</a:t>
            </a:r>
            <a:br>
              <a:rPr lang="en-US" dirty="0" smtClean="0"/>
            </a:br>
            <a:r>
              <a:rPr lang="en-US" dirty="0" smtClean="0"/>
              <a:t>Starting a Test</a:t>
            </a:r>
            <a:endParaRPr lang="en-US" dirty="0"/>
          </a:p>
        </p:txBody>
      </p:sp>
      <p:sp>
        <p:nvSpPr>
          <p:cNvPr id="3" name="Content Placeholder 2"/>
          <p:cNvSpPr>
            <a:spLocks noGrp="1"/>
          </p:cNvSpPr>
          <p:nvPr>
            <p:ph idx="1"/>
          </p:nvPr>
        </p:nvSpPr>
        <p:spPr>
          <a:xfrm>
            <a:off x="290947" y="1468581"/>
            <a:ext cx="6400797" cy="1995055"/>
          </a:xfrm>
        </p:spPr>
        <p:txBody>
          <a:bodyPr>
            <a:normAutofit/>
          </a:bodyPr>
          <a:lstStyle/>
          <a:p>
            <a:r>
              <a:rPr lang="en-US" sz="3200" dirty="0" smtClean="0"/>
              <a:t>Step 3 - Click ‘Take a Test’; </a:t>
            </a:r>
            <a:r>
              <a:rPr lang="en-US" sz="3200" dirty="0"/>
              <a:t>o</a:t>
            </a:r>
            <a:r>
              <a:rPr lang="en-US" sz="3200" dirty="0" smtClean="0"/>
              <a:t>n following screen, click ‘Take Test’ next to appropriate test</a:t>
            </a:r>
            <a:endParaRPr lang="en-US" sz="3000" dirty="0"/>
          </a:p>
        </p:txBody>
      </p:sp>
      <p:pic>
        <p:nvPicPr>
          <p:cNvPr id="5" name="Picture 4"/>
          <p:cNvPicPr>
            <a:picLocks noChangeAspect="1"/>
          </p:cNvPicPr>
          <p:nvPr/>
        </p:nvPicPr>
        <p:blipFill>
          <a:blip r:embed="rId3"/>
          <a:stretch>
            <a:fillRect/>
          </a:stretch>
        </p:blipFill>
        <p:spPr>
          <a:xfrm>
            <a:off x="692729" y="3723879"/>
            <a:ext cx="5660575" cy="2708564"/>
          </a:xfrm>
          <a:prstGeom prst="rect">
            <a:avLst/>
          </a:prstGeom>
        </p:spPr>
      </p:pic>
      <p:sp>
        <p:nvSpPr>
          <p:cNvPr id="7" name="Right Arrow 6"/>
          <p:cNvSpPr/>
          <p:nvPr/>
        </p:nvSpPr>
        <p:spPr>
          <a:xfrm>
            <a:off x="5731070" y="4385902"/>
            <a:ext cx="1400529" cy="512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4926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4741</TotalTime>
  <Words>1534</Words>
  <Application>Microsoft Office PowerPoint</Application>
  <PresentationFormat>Widescreen</PresentationFormat>
  <Paragraphs>112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Century Gothic</vt:lpstr>
      <vt:lpstr>Wingdings 3</vt:lpstr>
      <vt:lpstr>Slice</vt:lpstr>
      <vt:lpstr>SPRING 2017 ELL student English Proficiency Exam (K-ELPA)  KITE CLIENT/ Student Testing Interface</vt:lpstr>
      <vt:lpstr>Welcome to KITE</vt:lpstr>
      <vt:lpstr>Computer Readiness</vt:lpstr>
      <vt:lpstr>KITE Practice Tests</vt:lpstr>
      <vt:lpstr>Quick Start Guide</vt:lpstr>
      <vt:lpstr>Quick Start Guide</vt:lpstr>
      <vt:lpstr>Quick Start Guide</vt:lpstr>
      <vt:lpstr>Quick Start Guide Logging In</vt:lpstr>
      <vt:lpstr>Quick Start Guide Starting a Test</vt:lpstr>
      <vt:lpstr>Quick Start Guide Starting a Test</vt:lpstr>
      <vt:lpstr>Quick Start Guide Sound and Recording Check - Listening</vt:lpstr>
      <vt:lpstr>Quick Start Guide Starting a Test</vt:lpstr>
      <vt:lpstr>Quick Start Guide Navigating Through KITE</vt:lpstr>
      <vt:lpstr>Quick Start Guide Toolbox</vt:lpstr>
      <vt:lpstr>Quick Start Guide - Navigation Bar</vt:lpstr>
      <vt:lpstr>Quick Start Guide Flagging a Question – Mark for Review</vt:lpstr>
      <vt:lpstr>Quick Start Guide Help Button</vt:lpstr>
      <vt:lpstr>Quick Start Guide Save as Draft</vt:lpstr>
      <vt:lpstr>Quick Start Guide Navigation Buttons</vt:lpstr>
      <vt:lpstr>Quick Start Guide Questions with Passages</vt:lpstr>
      <vt:lpstr>Quick Start Guide Questions with Passages</vt:lpstr>
      <vt:lpstr>Quick Start Guide Writing Responses and Save Button</vt:lpstr>
      <vt:lpstr>Quick Start Guide Ending a Test</vt:lpstr>
      <vt:lpstr>Quick Start Guide Ending a Test</vt:lpstr>
      <vt:lpstr>Test Tools</vt:lpstr>
      <vt:lpstr>This is the end of the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2016 Kansas Assessment Program (KAP)  KITE CLIENT/ Student Testing Interface</dc:title>
  <dc:creator>Default</dc:creator>
  <cp:lastModifiedBy>Default</cp:lastModifiedBy>
  <cp:revision>41</cp:revision>
  <cp:lastPrinted>2017-01-13T13:36:19Z</cp:lastPrinted>
  <dcterms:created xsi:type="dcterms:W3CDTF">2016-01-05T15:47:15Z</dcterms:created>
  <dcterms:modified xsi:type="dcterms:W3CDTF">2017-01-13T13:37:06Z</dcterms:modified>
</cp:coreProperties>
</file>